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3" r:id="rId4"/>
  </p:sldMasterIdLst>
  <p:notesMasterIdLst>
    <p:notesMasterId r:id="rId18"/>
  </p:notesMasterIdLst>
  <p:handoutMasterIdLst>
    <p:handoutMasterId r:id="rId19"/>
  </p:handoutMasterIdLst>
  <p:sldIdLst>
    <p:sldId id="339" r:id="rId5"/>
    <p:sldId id="768" r:id="rId6"/>
    <p:sldId id="851" r:id="rId7"/>
    <p:sldId id="852" r:id="rId8"/>
    <p:sldId id="853" r:id="rId9"/>
    <p:sldId id="854" r:id="rId10"/>
    <p:sldId id="855" r:id="rId11"/>
    <p:sldId id="856" r:id="rId12"/>
    <p:sldId id="857" r:id="rId13"/>
    <p:sldId id="858" r:id="rId14"/>
    <p:sldId id="859" r:id="rId15"/>
    <p:sldId id="846" r:id="rId16"/>
    <p:sldId id="860" r:id="rId17"/>
  </p:sldIdLst>
  <p:sldSz cx="12192000" cy="6858000"/>
  <p:notesSz cx="6735763" cy="98663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32" userDrawn="1">
          <p15:clr>
            <a:srgbClr val="A4A3A4"/>
          </p15:clr>
        </p15:guide>
        <p15:guide id="3" pos="7348" userDrawn="1">
          <p15:clr>
            <a:srgbClr val="A4A3A4"/>
          </p15:clr>
        </p15:guide>
        <p15:guide id="4" orient="horz" pos="4320" userDrawn="1">
          <p15:clr>
            <a:srgbClr val="A4A3A4"/>
          </p15:clr>
        </p15:guide>
        <p15:guide id="5" orient="horz" pos="300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1" orient="horz" pos="14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 Monte Pérez Ángel Luis" initials="dMPÁL" lastIdx="1" clrIdx="0">
    <p:extLst>
      <p:ext uri="{19B8F6BF-5375-455C-9EA6-DF929625EA0E}">
        <p15:presenceInfo xmlns:p15="http://schemas.microsoft.com/office/powerpoint/2012/main" userId="S::aldelmonte@mitma.es::ca0a6871-388b-4c79-a0c2-b02967794b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E6E0EC"/>
    <a:srgbClr val="990000"/>
    <a:srgbClr val="003300"/>
    <a:srgbClr val="E6EDF6"/>
    <a:srgbClr val="E2E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9" autoAdjust="0"/>
    <p:restoredTop sz="96586" autoAdjust="0"/>
  </p:normalViewPr>
  <p:slideViewPr>
    <p:cSldViewPr showGuides="1">
      <p:cViewPr varScale="1">
        <p:scale>
          <a:sx n="73" d="100"/>
          <a:sy n="73" d="100"/>
        </p:scale>
        <p:origin x="540" y="72"/>
      </p:cViewPr>
      <p:guideLst>
        <p:guide pos="332"/>
        <p:guide pos="7348"/>
        <p:guide orient="horz" pos="4320"/>
        <p:guide orient="horz" pos="300"/>
        <p:guide pos="3840"/>
        <p:guide orient="horz" pos="1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576"/>
    </p:cViewPr>
  </p:sorterViewPr>
  <p:notesViewPr>
    <p:cSldViewPr>
      <p:cViewPr varScale="1">
        <p:scale>
          <a:sx n="76" d="100"/>
          <a:sy n="76" d="100"/>
        </p:scale>
        <p:origin x="218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19565" cy="494981"/>
          </a:xfrm>
          <a:prstGeom prst="rect">
            <a:avLst/>
          </a:prstGeom>
        </p:spPr>
        <p:txBody>
          <a:bodyPr vert="horz" lIns="91043" tIns="45522" rIns="91043" bIns="45522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14628" y="2"/>
            <a:ext cx="2919565" cy="494981"/>
          </a:xfrm>
          <a:prstGeom prst="rect">
            <a:avLst/>
          </a:prstGeom>
        </p:spPr>
        <p:txBody>
          <a:bodyPr vert="horz" lIns="91043" tIns="45522" rIns="91043" bIns="45522" rtlCol="0"/>
          <a:lstStyle>
            <a:lvl1pPr algn="r">
              <a:defRPr sz="1200"/>
            </a:lvl1pPr>
          </a:lstStyle>
          <a:p>
            <a:fld id="{A0192C39-98DA-4438-8DA7-9712D214712B}" type="datetimeFigureOut">
              <a:rPr lang="es-ES" smtClean="0"/>
              <a:t>03/09/2021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9371333"/>
            <a:ext cx="2919565" cy="494981"/>
          </a:xfrm>
          <a:prstGeom prst="rect">
            <a:avLst/>
          </a:prstGeom>
        </p:spPr>
        <p:txBody>
          <a:bodyPr vert="horz" lIns="91043" tIns="45522" rIns="91043" bIns="45522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14628" y="9371333"/>
            <a:ext cx="2919565" cy="494981"/>
          </a:xfrm>
          <a:prstGeom prst="rect">
            <a:avLst/>
          </a:prstGeom>
        </p:spPr>
        <p:txBody>
          <a:bodyPr vert="horz" lIns="91043" tIns="45522" rIns="91043" bIns="45522" rtlCol="0" anchor="b"/>
          <a:lstStyle>
            <a:lvl1pPr algn="r">
              <a:defRPr sz="1200"/>
            </a:lvl1pPr>
          </a:lstStyle>
          <a:p>
            <a:fld id="{B25972CF-294E-4DF0-A77A-4161CC4EEE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226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1" cy="493316"/>
          </a:xfrm>
          <a:prstGeom prst="rect">
            <a:avLst/>
          </a:prstGeom>
        </p:spPr>
        <p:txBody>
          <a:bodyPr vert="horz" lIns="91718" tIns="45857" rIns="91718" bIns="45857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1" cy="493316"/>
          </a:xfrm>
          <a:prstGeom prst="rect">
            <a:avLst/>
          </a:prstGeom>
        </p:spPr>
        <p:txBody>
          <a:bodyPr vert="horz" lIns="91718" tIns="45857" rIns="91718" bIns="45857" rtlCol="0"/>
          <a:lstStyle>
            <a:lvl1pPr algn="r">
              <a:defRPr sz="1200"/>
            </a:lvl1pPr>
          </a:lstStyle>
          <a:p>
            <a:fld id="{FA195FA8-4933-4F60-8C3A-1D46DBAB0666}" type="datetimeFigureOut">
              <a:rPr lang="es-ES" smtClean="0"/>
              <a:t>03/09/2021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8" tIns="45857" rIns="91718" bIns="45857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3577" y="4686505"/>
            <a:ext cx="5388610" cy="4439841"/>
          </a:xfrm>
          <a:prstGeom prst="rect">
            <a:avLst/>
          </a:prstGeom>
        </p:spPr>
        <p:txBody>
          <a:bodyPr vert="horz" lIns="91718" tIns="45857" rIns="91718" bIns="45857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1" cy="493316"/>
          </a:xfrm>
          <a:prstGeom prst="rect">
            <a:avLst/>
          </a:prstGeom>
        </p:spPr>
        <p:txBody>
          <a:bodyPr vert="horz" lIns="91718" tIns="45857" rIns="91718" bIns="45857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1" cy="493316"/>
          </a:xfrm>
          <a:prstGeom prst="rect">
            <a:avLst/>
          </a:prstGeom>
        </p:spPr>
        <p:txBody>
          <a:bodyPr vert="horz" lIns="91718" tIns="45857" rIns="91718" bIns="45857" rtlCol="0" anchor="b"/>
          <a:lstStyle>
            <a:lvl1pPr algn="r">
              <a:defRPr sz="1200"/>
            </a:lvl1pPr>
          </a:lstStyle>
          <a:p>
            <a:fld id="{AF9A01FC-0819-4163-B74C-32DB4AB5AC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5969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8CE804-9C5C-411A-95FF-59023EDAA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31BF9D-3A3E-4B8A-A5AA-CE7DE5DA0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E088D4-1AEC-4470-AD22-E181EF18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DCD4-6241-4D30-B2E8-38CEA6B2218E}" type="datetimeFigureOut">
              <a:rPr lang="es-ES" smtClean="0"/>
              <a:t>03/09/2021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8DE69-0E25-40AE-B406-BA66B95D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C5C8F5-BBE0-4365-853A-E9D41CA3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91717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74722-D8EB-4C95-9D80-9BD89B40E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E3C91E-E5E2-4DF0-86CC-07098297F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FA112F-6D51-4DC3-B613-F09A06F8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DCD4-6241-4D30-B2E8-38CEA6B2218E}" type="datetimeFigureOut">
              <a:rPr lang="es-ES" smtClean="0"/>
              <a:t>03/09/2021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1B173D-3A2A-451E-B969-6614B266B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BD94C5-F0AA-4B1A-A557-0F2AB1A3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681299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3328BB-9A12-4D29-8290-17151B87C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DF45E46-2F65-4E94-8570-38566ACDB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F4E9DA-7100-426C-8A10-634B994D7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DCD4-6241-4D30-B2E8-38CEA6B2218E}" type="datetimeFigureOut">
              <a:rPr lang="es-ES" smtClean="0"/>
              <a:t>03/09/2021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009993-2006-420C-8BCD-7F770656B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722E81-F03A-4CE1-BB44-23EF9A406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774184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368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3686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0347020" y="6359744"/>
            <a:ext cx="199974" cy="215041"/>
          </a:xfrm>
          <a:prstGeom prst="rect">
            <a:avLst/>
          </a:prstGeom>
        </p:spPr>
        <p:txBody>
          <a:bodyPr lIns="0" tIns="0" rIns="0" bIns="0"/>
          <a:lstStyle>
            <a:lvl1pPr>
              <a:defRPr sz="699" b="1" i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pPr marL="24190">
              <a:spcBef>
                <a:spcPts val="111"/>
              </a:spcBef>
            </a:pPr>
            <a:fld id="{81D60167-4931-47E6-BA6A-407CBD079E47}" type="slidenum">
              <a:rPr lang="es-ES" smtClean="0"/>
              <a:pPr marL="24190">
                <a:spcBef>
                  <a:spcPts val="111"/>
                </a:spcBef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4129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- Det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1268760"/>
            <a:ext cx="9902891" cy="4857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4296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 userDrawn="1"/>
        </p:nvSpPr>
        <p:spPr>
          <a:xfrm>
            <a:off x="0" y="-27384"/>
            <a:ext cx="12192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1114883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rrete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828"/>
            <a:ext cx="12192000" cy="41385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6" y="2276872"/>
            <a:ext cx="12142449" cy="1512168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5" y="260648"/>
            <a:ext cx="11680917" cy="1512168"/>
          </a:xfrm>
          <a:prstGeom prst="rect">
            <a:avLst/>
          </a:prstGeom>
        </p:spPr>
      </p:pic>
      <p:sp>
        <p:nvSpPr>
          <p:cNvPr id="13" name="12 Rectángulo"/>
          <p:cNvSpPr/>
          <p:nvPr userDrawn="1"/>
        </p:nvSpPr>
        <p:spPr>
          <a:xfrm>
            <a:off x="0" y="-27384"/>
            <a:ext cx="12192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4458F9A-D63E-492D-BF78-AF2A05BA92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9350" y="2505434"/>
            <a:ext cx="5141897" cy="9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01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rrocarr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828"/>
            <a:ext cx="12192000" cy="41385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6" y="2276872"/>
            <a:ext cx="12142449" cy="1512168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65" y="2276872"/>
            <a:ext cx="11680917" cy="1512168"/>
          </a:xfrm>
          <a:prstGeom prst="rect">
            <a:avLst/>
          </a:prstGeom>
        </p:spPr>
      </p:pic>
      <p:sp>
        <p:nvSpPr>
          <p:cNvPr id="13" name="12 Rectángulo"/>
          <p:cNvSpPr/>
          <p:nvPr userDrawn="1"/>
        </p:nvSpPr>
        <p:spPr>
          <a:xfrm>
            <a:off x="0" y="-27384"/>
            <a:ext cx="12192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FDA9181-4468-4FFF-A09B-A0EE7A39F6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9350" y="2535848"/>
            <a:ext cx="5141897" cy="9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60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íti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828"/>
            <a:ext cx="12192000" cy="41385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6" y="2276872"/>
            <a:ext cx="12142449" cy="1512168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65" y="2276872"/>
            <a:ext cx="11680917" cy="1512168"/>
          </a:xfrm>
          <a:prstGeom prst="rect">
            <a:avLst/>
          </a:prstGeom>
        </p:spPr>
      </p:pic>
      <p:sp>
        <p:nvSpPr>
          <p:cNvPr id="13" name="12 Rectángulo"/>
          <p:cNvSpPr/>
          <p:nvPr userDrawn="1"/>
        </p:nvSpPr>
        <p:spPr>
          <a:xfrm>
            <a:off x="0" y="-27384"/>
            <a:ext cx="12192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1F5B156-F266-4150-AE20-2AF523DEA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1372" y="2571173"/>
            <a:ext cx="5141897" cy="9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75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ér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828"/>
            <a:ext cx="12192000" cy="41385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6" y="2276872"/>
            <a:ext cx="12142449" cy="1512168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65" y="2276872"/>
            <a:ext cx="11680917" cy="1512168"/>
          </a:xfrm>
          <a:prstGeom prst="rect">
            <a:avLst/>
          </a:prstGeom>
        </p:spPr>
      </p:pic>
      <p:sp>
        <p:nvSpPr>
          <p:cNvPr id="13" name="12 Rectángulo"/>
          <p:cNvSpPr/>
          <p:nvPr userDrawn="1"/>
        </p:nvSpPr>
        <p:spPr>
          <a:xfrm>
            <a:off x="0" y="-27384"/>
            <a:ext cx="12192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568218F-5DD6-483D-B9F3-0C303B3C52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5361" y="2571173"/>
            <a:ext cx="5141897" cy="9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94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venciones transpo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828"/>
            <a:ext cx="12192000" cy="41385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327" y="2237875"/>
            <a:ext cx="12242320" cy="1524169"/>
          </a:xfrm>
          <a:prstGeom prst="rect">
            <a:avLst/>
          </a:prstGeom>
        </p:spPr>
      </p:pic>
      <p:sp>
        <p:nvSpPr>
          <p:cNvPr id="13" name="12 Rectángulo"/>
          <p:cNvSpPr/>
          <p:nvPr userDrawn="1"/>
        </p:nvSpPr>
        <p:spPr>
          <a:xfrm>
            <a:off x="0" y="-27384"/>
            <a:ext cx="12192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97E77C7-9A60-487E-AE93-365F07D942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9350" y="2538175"/>
            <a:ext cx="5141897" cy="9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15DD8-BDD0-4DBC-A4A2-0B5F8ACA6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E32A81-2CEF-4962-89D6-AF07AA0D9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33DA6F-FFD4-4A19-8F60-54F36B94D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DCD4-6241-4D30-B2E8-38CEA6B2218E}" type="datetimeFigureOut">
              <a:rPr lang="es-ES" smtClean="0"/>
              <a:t>03/09/2021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D91583-13EE-4CDB-B9D1-E21F344B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C5E06-A7A8-4999-9703-85DFA33A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480425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vi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828"/>
            <a:ext cx="12192000" cy="41385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6" y="2276872"/>
            <a:ext cx="12142449" cy="1512168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65" y="2276872"/>
            <a:ext cx="11680917" cy="1512168"/>
          </a:xfrm>
          <a:prstGeom prst="rect">
            <a:avLst/>
          </a:prstGeom>
        </p:spPr>
      </p:pic>
      <p:sp>
        <p:nvSpPr>
          <p:cNvPr id="13" name="12 Rectángulo"/>
          <p:cNvSpPr/>
          <p:nvPr userDrawn="1"/>
        </p:nvSpPr>
        <p:spPr>
          <a:xfrm>
            <a:off x="0" y="-27384"/>
            <a:ext cx="12192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448BF03-38A6-4301-9E4A-EC2F06AB8A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5361" y="2571173"/>
            <a:ext cx="5141897" cy="9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16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rrocarril - Det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828"/>
            <a:ext cx="12192000" cy="4138556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1268760"/>
            <a:ext cx="9902891" cy="4857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4672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rrocarril -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36" y="3603932"/>
            <a:ext cx="12187520" cy="3254068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1268760"/>
            <a:ext cx="9902891" cy="4857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849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éreo - Det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828"/>
            <a:ext cx="12192000" cy="4138556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1268760"/>
            <a:ext cx="9902891" cy="4857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‹Nº›</a:t>
            </a:fld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658226"/>
            <a:ext cx="10416480" cy="28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96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éreo -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5024"/>
            <a:ext cx="12192000" cy="3255264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1268760"/>
            <a:ext cx="9902891" cy="4857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1864708" y="116633"/>
            <a:ext cx="2887143" cy="525465"/>
          </a:xfrm>
          <a:prstGeom prst="rect">
            <a:avLst/>
          </a:prstGeom>
          <a:effectLst>
            <a:outerShdw blurRad="63500" sx="102000" sy="102000" algn="ctr" rotWithShape="0">
              <a:srgbClr val="336699">
                <a:alpha val="87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es-ES" sz="3600" dirty="0">
                <a:solidFill>
                  <a:schemeClr val="bg1"/>
                </a:solidFill>
                <a:effectLst/>
                <a:latin typeface="Helvetica33-ExtendedThin" panose="020B0200000000000000" pitchFamily="34" charset="0"/>
              </a:rPr>
              <a:t>PGE’17</a:t>
            </a:r>
            <a:endParaRPr lang="es-ES" sz="3200" dirty="0">
              <a:solidFill>
                <a:schemeClr val="bg1"/>
              </a:solidFill>
              <a:effectLst/>
              <a:latin typeface="Helvetica33-ExtendedThin" panose="020B0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01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vienda - Det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828"/>
            <a:ext cx="12192000" cy="4138556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1268760"/>
            <a:ext cx="9902891" cy="4857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795" y="664122"/>
            <a:ext cx="10424683" cy="28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78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vienda -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28963"/>
            <a:ext cx="12192000" cy="3255264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1268760"/>
            <a:ext cx="9902891" cy="4857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6080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venciones - Det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828"/>
            <a:ext cx="12192000" cy="4138556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1268760"/>
            <a:ext cx="9902891" cy="4857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048" y="663552"/>
            <a:ext cx="10410953" cy="28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25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venciones -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0120"/>
            <a:ext cx="12192000" cy="3255264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1268760"/>
            <a:ext cx="9902891" cy="4857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067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ítimo - Det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828"/>
            <a:ext cx="12192000" cy="4138556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1268760"/>
            <a:ext cx="9902891" cy="4857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663552"/>
            <a:ext cx="10416480" cy="28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4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8CFB6-6AB0-41BE-B0E4-57640093C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F27A51-DB5A-4B86-B334-E360B9FDA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655281-C7BE-4406-8BE8-23D7828CA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DCD4-6241-4D30-B2E8-38CEA6B2218E}" type="datetimeFigureOut">
              <a:rPr lang="es-ES" smtClean="0"/>
              <a:t>03/09/2021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8E75BF-A7DC-4969-8ABA-C88E7D64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787166-73C9-4FCC-8DCA-4DC5CDA8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44387578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ítimo -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0120"/>
            <a:ext cx="12192000" cy="3255264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1268760"/>
            <a:ext cx="9902891" cy="4857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1540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reteras - Deta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828"/>
            <a:ext cx="12192000" cy="4138556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62247" y="1268760"/>
            <a:ext cx="9902891" cy="4857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663552"/>
            <a:ext cx="10416480" cy="28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66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reteras -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0120"/>
            <a:ext cx="12192000" cy="3255264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1268760"/>
            <a:ext cx="9902891" cy="485740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520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36280-0623-482B-A9BB-91B8362D1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0D4AB1-BF1E-458C-8E27-5C3D46C25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C4665D-4DB7-4F33-BC07-07F2166BE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719FA2-1D69-47FB-B344-D313ABD7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DCD4-6241-4D30-B2E8-38CEA6B2218E}" type="datetimeFigureOut">
              <a:rPr lang="es-ES" smtClean="0"/>
              <a:t>03/09/2021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95B6C6-DC9B-4AD4-813F-50C0E073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68D4C1-BB59-4B0E-AF32-D67FF3295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05596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4E274D-AEE6-412C-8109-CD0D1C52D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2F767A-0CB5-4CC3-B42E-57CDE1444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43F514-5E3C-4AAD-B686-BC638A0F2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E49B09-DE11-4F5E-90EA-4C0B882E9B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E5F9E4E-4432-482E-86DC-E7156C8120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55C78B1-EF98-47A1-8461-28060A74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DCD4-6241-4D30-B2E8-38CEA6B2218E}" type="datetimeFigureOut">
              <a:rPr lang="es-ES" smtClean="0"/>
              <a:t>03/09/2021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B880EA-4173-4829-A764-4365CB710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0087A0E-C814-4016-90B6-6428C079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47268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92C21A-2734-4ECD-B26A-6C2F55AD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CEF8CE0-2C48-4F17-9A50-B63FF75AA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DCD4-6241-4D30-B2E8-38CEA6B2218E}" type="datetimeFigureOut">
              <a:rPr lang="es-ES" smtClean="0"/>
              <a:t>03/09/2021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C8B9818-776C-4B6B-B529-348E16BE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FABCA6-CC94-4E84-8DD3-05BB71B2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257066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5C5D0B7-2DAC-483D-8A48-7ED81044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DCD4-6241-4D30-B2E8-38CEA6B2218E}" type="datetimeFigureOut">
              <a:rPr lang="es-ES" smtClean="0"/>
              <a:t>03/09/2021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0ADBFF2-B713-4C87-8B79-570B9676A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7D15BE-4B16-4401-97D7-6A3A066B7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297914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63FC1-45D2-4911-ADC8-39347F37A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15B4E3-05E1-44D2-84E9-518D8083D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04AB73-D36D-4566-A165-0A0A29E68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E5C6B6-3BD2-494E-A81C-A9B4B69C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DCD4-6241-4D30-B2E8-38CEA6B2218E}" type="datetimeFigureOut">
              <a:rPr lang="es-ES" smtClean="0"/>
              <a:t>03/09/2021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391ACD-1870-4EF0-9E6D-E879B6A9F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3ECF66-F636-4A07-9CF8-06DDD09FA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443945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DB0B09-0AB5-49D1-A8FC-82592DD6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E33F627-B081-4C91-A7C8-4C6ABAEC91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C5799F-EDF8-49F3-A5CD-8167CF5C9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698F20-CEEC-4CEF-9A9A-1DD88810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DCD4-6241-4D30-B2E8-38CEA6B2218E}" type="datetimeFigureOut">
              <a:rPr lang="es-ES" smtClean="0"/>
              <a:t>03/09/2021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3BA0CF-BB40-44AD-A0C2-68830C71E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0CE28D-82BC-479E-8703-7E39FADE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255623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EE44033-4583-4510-AB9A-AC413622A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908E63-7234-4F89-9992-336FBD440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5AC1ED-2505-4FAD-9102-CA0E51658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7DCD4-6241-4D30-B2E8-38CEA6B2218E}" type="datetimeFigureOut">
              <a:rPr lang="es-ES" smtClean="0"/>
              <a:t>03/09/2021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45CAD3-8453-4C67-8B45-338E254D74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B618F7-29D2-4B8A-B08C-1C2925206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0EDE4-A559-4240-B0A0-4984E98174C6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914C911-7CE7-4ADB-8F87-2762EC8347F6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828"/>
            <a:ext cx="12192000" cy="4138556"/>
          </a:xfrm>
          <a:prstGeom prst="rect">
            <a:avLst/>
          </a:prstGeom>
        </p:spPr>
      </p:pic>
      <p:sp>
        <p:nvSpPr>
          <p:cNvPr id="8" name="14 Rectángulo">
            <a:extLst>
              <a:ext uri="{FF2B5EF4-FFF2-40B4-BE49-F238E27FC236}">
                <a16:creationId xmlns:a16="http://schemas.microsoft.com/office/drawing/2014/main" id="{053D276D-D1D5-425A-A7D1-E90E46CC2E15}"/>
              </a:ext>
            </a:extLst>
          </p:cNvPr>
          <p:cNvSpPr/>
          <p:nvPr userDrawn="1"/>
        </p:nvSpPr>
        <p:spPr>
          <a:xfrm>
            <a:off x="11376587" y="6497960"/>
            <a:ext cx="815413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CDCA537-3E0D-4311-9140-BCADBD4AE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9" b="19118"/>
          <a:stretch/>
        </p:blipFill>
        <p:spPr>
          <a:xfrm>
            <a:off x="2159563" y="0"/>
            <a:ext cx="10037696" cy="70597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97C5E36-B093-49C0-B3C7-ECA86A9D3A34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-1" y="3654"/>
            <a:ext cx="3431705" cy="70597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6D9FDAC-1276-42A0-9A74-9083EBB760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399"/>
          <a:stretch/>
        </p:blipFill>
        <p:spPr>
          <a:xfrm>
            <a:off x="3437175" y="-4398"/>
            <a:ext cx="8760296" cy="70963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5297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49" r:id="rId14"/>
    <p:sldLayoutId id="2147483659" r:id="rId15"/>
    <p:sldLayoutId id="2147483651" r:id="rId16"/>
    <p:sldLayoutId id="2147483652" r:id="rId17"/>
    <p:sldLayoutId id="2147483653" r:id="rId18"/>
    <p:sldLayoutId id="2147483666" r:id="rId19"/>
    <p:sldLayoutId id="2147483654" r:id="rId20"/>
    <p:sldLayoutId id="2147483650" r:id="rId21"/>
    <p:sldLayoutId id="2147483660" r:id="rId22"/>
    <p:sldLayoutId id="2147483655" r:id="rId23"/>
    <p:sldLayoutId id="2147483661" r:id="rId24"/>
    <p:sldLayoutId id="2147483656" r:id="rId25"/>
    <p:sldLayoutId id="2147483662" r:id="rId26"/>
    <p:sldLayoutId id="2147483657" r:id="rId27"/>
    <p:sldLayoutId id="2147483663" r:id="rId28"/>
    <p:sldLayoutId id="2147483667" r:id="rId29"/>
    <p:sldLayoutId id="2147483668" r:id="rId30"/>
    <p:sldLayoutId id="2147483658" r:id="rId31"/>
    <p:sldLayoutId id="2147483664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A6862BB-F938-0B41-8321-2FCF84E09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7"/>
            <a:ext cx="9048328" cy="539192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BF74EF5-D4DA-4E63-9093-6920A5C8D548}"/>
              </a:ext>
            </a:extLst>
          </p:cNvPr>
          <p:cNvSpPr txBox="1"/>
          <p:nvPr/>
        </p:nvSpPr>
        <p:spPr>
          <a:xfrm>
            <a:off x="5547202" y="4869160"/>
            <a:ext cx="6644798" cy="1987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52" cap="all" dirty="0">
                <a:solidFill>
                  <a:schemeClr val="tx2">
                    <a:lumMod val="75000"/>
                  </a:schemeClr>
                </a:solidFill>
              </a:rPr>
              <a:t>Programa de ayudas a municipios para la implantación de zonas de bajas emisiones y la transformación digital y sostenible del transporte urbano</a:t>
            </a:r>
          </a:p>
          <a:p>
            <a:r>
              <a:rPr lang="es-ES" sz="1600" i="1" cap="all" dirty="0">
                <a:solidFill>
                  <a:schemeClr val="tx2">
                    <a:lumMod val="75000"/>
                  </a:schemeClr>
                </a:solidFill>
              </a:rPr>
              <a:t>ELCHE, 3 DE SEPTIEMBRE DE 2021</a:t>
            </a:r>
          </a:p>
          <a:p>
            <a:endParaRPr lang="es-ES" sz="2052" cap="al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5A959B-533F-4652-B019-B70B14DE407F}"/>
              </a:ext>
            </a:extLst>
          </p:cNvPr>
          <p:cNvSpPr txBox="1"/>
          <p:nvPr/>
        </p:nvSpPr>
        <p:spPr>
          <a:xfrm>
            <a:off x="7790138" y="6426321"/>
            <a:ext cx="1828129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70" dirty="0">
                <a:solidFill>
                  <a:schemeClr val="bg1"/>
                </a:solidFill>
              </a:rPr>
              <a:t>3 de septiembre de 2021</a:t>
            </a:r>
          </a:p>
        </p:txBody>
      </p:sp>
    </p:spTree>
    <p:extLst>
      <p:ext uri="{BB962C8B-B14F-4D97-AF65-F5344CB8AC3E}">
        <p14:creationId xmlns:p14="http://schemas.microsoft.com/office/powerpoint/2010/main" val="3763029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18248E9-0080-4912-B9E3-D50F345D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10</a:t>
            </a:fld>
            <a:endParaRPr lang="es-ES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79453AC1-B61D-4754-A94F-B537F16FE5D6}"/>
              </a:ext>
            </a:extLst>
          </p:cNvPr>
          <p:cNvSpPr txBox="1">
            <a:spLocks/>
          </p:cNvSpPr>
          <p:nvPr/>
        </p:nvSpPr>
        <p:spPr>
          <a:xfrm>
            <a:off x="84488" y="1197761"/>
            <a:ext cx="11548934" cy="2735295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marL="285750" indent="-285750" algn="l">
              <a:spcAft>
                <a:spcPts val="855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Inicio desde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de febrero de 2020. Finalización 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antes del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 de diciembre de 2024 </a:t>
            </a:r>
            <a:r>
              <a:rPr lang="es-ES" b="0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(posibilidad extraordinaria de prórroga).</a:t>
            </a:r>
          </a:p>
          <a:p>
            <a:pPr marL="285750" indent="-285750" algn="l">
              <a:spcAft>
                <a:spcPts val="855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No: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actuaciones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incluyan exclusivamente acciones de consultoría o ingeniería.</a:t>
            </a:r>
          </a:p>
          <a:p>
            <a:pPr marL="285750" indent="-285750" algn="l">
              <a:spcAft>
                <a:spcPts val="855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necesario disponer de los recursos, tanto técnicos como financieros, necesarios para garantizar el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mantenimiento y la operación 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la actuación subvencionada tras su puesta en marcha y durante los primeros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cinco (5) años 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actividad. </a:t>
            </a:r>
          </a:p>
          <a:p>
            <a:pPr marL="285750" indent="-285750" algn="l">
              <a:spcAft>
                <a:spcPts val="855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Necesidad de contar con un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de Movilidad Sostenible. 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l">
              <a:spcAft>
                <a:spcPts val="855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actuaciones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deben responder a  los objetivos de la convocatoria.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EB0FFE3D-7344-4210-89AD-E2C198F6C322}"/>
              </a:ext>
            </a:extLst>
          </p:cNvPr>
          <p:cNvSpPr txBox="1">
            <a:spLocks/>
          </p:cNvSpPr>
          <p:nvPr/>
        </p:nvSpPr>
        <p:spPr>
          <a:xfrm>
            <a:off x="191344" y="836712"/>
            <a:ext cx="3925592" cy="483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513160" rtl="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defRPr sz="4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57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174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92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9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213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tabLst>
                <a:tab pos="1252061" algn="l"/>
              </a:tabLst>
              <a:defRPr/>
            </a:pPr>
            <a:r>
              <a:rPr lang="es-ES" sz="1600" dirty="0"/>
              <a:t>Elegibilidad de los proyectos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6E17B2FA-8CDC-4B1B-AF45-1A455B327E22}"/>
              </a:ext>
            </a:extLst>
          </p:cNvPr>
          <p:cNvSpPr txBox="1">
            <a:spLocks/>
          </p:cNvSpPr>
          <p:nvPr/>
        </p:nvSpPr>
        <p:spPr>
          <a:xfrm>
            <a:off x="84488" y="4770187"/>
            <a:ext cx="11548934" cy="1827165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marL="285750" indent="-285750" algn="l">
              <a:spcAft>
                <a:spcPts val="855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Costes Subvencionables: 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Contrataciones externas de gestión, ingeniería, implementación, seguimiento y obra civil, contratos de compra, leasing y renting de vehículos subvencionables, contratos de compra de equipos relacionados con las actuaciones subvencionadas, adquisición de licencias de software especializado, otros.</a:t>
            </a:r>
          </a:p>
          <a:p>
            <a:pPr marL="285750" indent="-285750" algn="l">
              <a:spcAft>
                <a:spcPts val="855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Costes no subvencionables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el IVA de las actuaciones, gastos de operación o mantenimiento de las actuaciones o gastos propios de la Administración, otros.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F6B7A8C5-5DE8-4096-931B-6A73DC3BA1C9}"/>
              </a:ext>
            </a:extLst>
          </p:cNvPr>
          <p:cNvSpPr txBox="1">
            <a:spLocks/>
          </p:cNvSpPr>
          <p:nvPr/>
        </p:nvSpPr>
        <p:spPr>
          <a:xfrm>
            <a:off x="191344" y="4373408"/>
            <a:ext cx="5184576" cy="483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513160" rtl="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defRPr sz="4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57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174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92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9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213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tabLst>
                <a:tab pos="1252061" algn="l"/>
              </a:tabLst>
              <a:defRPr/>
            </a:pPr>
            <a:r>
              <a:rPr lang="es-ES" sz="1600" dirty="0"/>
              <a:t>Costes subvencionables y no subvencionables</a:t>
            </a:r>
          </a:p>
        </p:txBody>
      </p:sp>
    </p:spTree>
    <p:extLst>
      <p:ext uri="{BB962C8B-B14F-4D97-AF65-F5344CB8AC3E}">
        <p14:creationId xmlns:p14="http://schemas.microsoft.com/office/powerpoint/2010/main" val="2385598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80EB7EC-66E2-4E1F-BED6-CF7448D0E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11</a:t>
            </a:fld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E472E91-D45D-4790-B7D6-798933029455}"/>
              </a:ext>
            </a:extLst>
          </p:cNvPr>
          <p:cNvSpPr txBox="1"/>
          <p:nvPr/>
        </p:nvSpPr>
        <p:spPr>
          <a:xfrm>
            <a:off x="3431704" y="116435"/>
            <a:ext cx="8447669" cy="4976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8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782" dirty="0"/>
              <a:t>ACTIVIDADES DE FACILITACIÓN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B0F466E4-56F4-4B48-A43A-8442F256553E}"/>
              </a:ext>
            </a:extLst>
          </p:cNvPr>
          <p:cNvSpPr txBox="1">
            <a:spLocks/>
          </p:cNvSpPr>
          <p:nvPr/>
        </p:nvSpPr>
        <p:spPr>
          <a:xfrm>
            <a:off x="84488" y="1197761"/>
            <a:ext cx="11548934" cy="1655175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marL="285750" indent="-285750" algn="l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s-ES" sz="1600" b="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6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guías del solicitante, 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6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modelos de certificados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6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cuestionarios de autoevaluación ambiental 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6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miniguías de calidad para determinadas actuaciones (ciclista, vehículos </a:t>
            </a:r>
            <a:r>
              <a:rPr lang="es-ES" sz="1600" b="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s-ES" sz="16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 algn="l">
              <a:spcAft>
                <a:spcPts val="855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s-E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07C5541B-64C9-47D4-A0C0-0A7826BE402D}"/>
              </a:ext>
            </a:extLst>
          </p:cNvPr>
          <p:cNvSpPr txBox="1">
            <a:spLocks/>
          </p:cNvSpPr>
          <p:nvPr/>
        </p:nvSpPr>
        <p:spPr>
          <a:xfrm>
            <a:off x="191344" y="836712"/>
            <a:ext cx="3925592" cy="483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513160" rtl="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defRPr sz="4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57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174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92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9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213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tabLst>
                <a:tab pos="1252061" algn="l"/>
              </a:tabLst>
              <a:defRPr/>
            </a:pPr>
            <a:r>
              <a:rPr lang="es-ES" sz="1600" dirty="0"/>
              <a:t>Información a través de la web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4BBACD91-D57B-4417-A845-8EDF81BD25CD}"/>
              </a:ext>
            </a:extLst>
          </p:cNvPr>
          <p:cNvSpPr txBox="1">
            <a:spLocks/>
          </p:cNvSpPr>
          <p:nvPr/>
        </p:nvSpPr>
        <p:spPr>
          <a:xfrm>
            <a:off x="209031" y="3596531"/>
            <a:ext cx="11548934" cy="1655175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marL="285750" indent="-285750" algn="l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s-ES" sz="1600" b="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6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Contenido de la Orden Ministerial relativa a las bases reguladoras de la ayuda y convocatoria 2021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6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Cómo preparar una buena solicitud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6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Procedimiento de solicitud y evaluación de los proyectos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6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Turno de preguntas de los asistentes</a:t>
            </a:r>
            <a:endParaRPr lang="es-E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52A95613-3140-4D74-B4D0-D0FECAFBCD57}"/>
              </a:ext>
            </a:extLst>
          </p:cNvPr>
          <p:cNvSpPr txBox="1">
            <a:spLocks/>
          </p:cNvSpPr>
          <p:nvPr/>
        </p:nvSpPr>
        <p:spPr>
          <a:xfrm>
            <a:off x="315886" y="3235482"/>
            <a:ext cx="5348065" cy="483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513160" rtl="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defRPr sz="4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57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174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92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9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213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tabLst>
                <a:tab pos="1252061" algn="l"/>
              </a:tabLst>
              <a:defRPr/>
            </a:pPr>
            <a:r>
              <a:rPr lang="es-ES" sz="1600" dirty="0"/>
              <a:t>8 de septiembre: Seminario Informativo a través de la FEMP</a:t>
            </a:r>
          </a:p>
        </p:txBody>
      </p:sp>
    </p:spTree>
    <p:extLst>
      <p:ext uri="{BB962C8B-B14F-4D97-AF65-F5344CB8AC3E}">
        <p14:creationId xmlns:p14="http://schemas.microsoft.com/office/powerpoint/2010/main" val="3630496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1879373" y="6634087"/>
            <a:ext cx="149981" cy="107478"/>
          </a:xfrm>
        </p:spPr>
        <p:txBody>
          <a:bodyPr/>
          <a:lstStyle/>
          <a:p>
            <a:fld id="{C4C0EDE4-A559-4240-B0A0-4984E98174C6}" type="slidenum">
              <a:rPr lang="es-ES" smtClean="0"/>
              <a:t>12</a:t>
            </a:fld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AA8F3C0-6A84-464C-8853-4D09304BDC1E}"/>
              </a:ext>
            </a:extLst>
          </p:cNvPr>
          <p:cNvSpPr txBox="1"/>
          <p:nvPr/>
        </p:nvSpPr>
        <p:spPr>
          <a:xfrm>
            <a:off x="3431704" y="116435"/>
            <a:ext cx="8447669" cy="4976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8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782" dirty="0"/>
              <a:t>SEGUIMIENTO 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2AD64697-3B0E-42E0-9553-8BFA493D8ACF}"/>
              </a:ext>
            </a:extLst>
          </p:cNvPr>
          <p:cNvSpPr txBox="1">
            <a:spLocks/>
          </p:cNvSpPr>
          <p:nvPr/>
        </p:nvSpPr>
        <p:spPr>
          <a:xfrm>
            <a:off x="84488" y="1197761"/>
            <a:ext cx="11548934" cy="1655175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marL="285750" indent="-285750" algn="l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s-ES" sz="1600" b="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8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 rigor en las actuaciones de seguimiento (aplicación de Hacienda en elaboración)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18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Necesidad de gran compromiso por parte de los Ayuntamientos</a:t>
            </a:r>
          </a:p>
          <a:p>
            <a:pPr marL="285750" indent="-285750" algn="l">
              <a:spcAft>
                <a:spcPts val="855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s-E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C7FBF2FB-B9A2-4426-B9F3-D3D788F573D6}"/>
              </a:ext>
            </a:extLst>
          </p:cNvPr>
          <p:cNvSpPr txBox="1">
            <a:spLocks/>
          </p:cNvSpPr>
          <p:nvPr/>
        </p:nvSpPr>
        <p:spPr>
          <a:xfrm>
            <a:off x="191344" y="836712"/>
            <a:ext cx="3925592" cy="483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513160" rtl="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defRPr sz="4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57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174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92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9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213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tabLst>
                <a:tab pos="1252061" algn="l"/>
              </a:tabLst>
              <a:defRPr/>
            </a:pPr>
            <a:r>
              <a:rPr lang="es-ES" sz="1600" dirty="0"/>
              <a:t>Actuaciones de seguimiento</a:t>
            </a:r>
          </a:p>
        </p:txBody>
      </p:sp>
      <p:pic>
        <p:nvPicPr>
          <p:cNvPr id="4" name="Imagen 3" descr="Personas en una estación de tren&#10;&#10;Descripción generada automáticamente">
            <a:extLst>
              <a:ext uri="{FF2B5EF4-FFF2-40B4-BE49-F238E27FC236}">
                <a16:creationId xmlns:a16="http://schemas.microsoft.com/office/drawing/2014/main" id="{D2F6ACC8-069C-474B-AD17-47441D9A8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3213985"/>
            <a:ext cx="5096586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36E2BB4-F9DC-464E-90D9-502910B9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13</a:t>
            </a:fld>
            <a:endParaRPr lang="es-ES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85B7F26B-E3BB-455D-9BC2-B9EB2FE2B8A3}"/>
              </a:ext>
            </a:extLst>
          </p:cNvPr>
          <p:cNvSpPr txBox="1">
            <a:spLocks/>
          </p:cNvSpPr>
          <p:nvPr/>
        </p:nvSpPr>
        <p:spPr>
          <a:xfrm>
            <a:off x="165820" y="1485898"/>
            <a:ext cx="6408712" cy="4289369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marL="285750" indent="-285750" algn="l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s-ES" sz="1600" b="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Aft>
                <a:spcPts val="10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Oportunidad </a:t>
            </a: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 precedentes para acometer una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transformación </a:t>
            </a: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sostenible y digital de la movilidad urbana</a:t>
            </a:r>
          </a:p>
          <a:p>
            <a:pPr marL="285750" indent="-285750" algn="l">
              <a:spcAft>
                <a:spcPts val="10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gran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reto a nivel administrativo </a:t>
            </a: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(para MITMA y para los ayuntamientos)</a:t>
            </a:r>
          </a:p>
          <a:p>
            <a:pPr marL="285750" indent="-285750" algn="l">
              <a:spcAft>
                <a:spcPts val="10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Necesidad de un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“ecosistema colaborador”</a:t>
            </a: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entre administraciones, con el sector privado y con la sociedad </a:t>
            </a:r>
          </a:p>
          <a:p>
            <a:pPr marL="285750" indent="-285750" algn="l">
              <a:spcAft>
                <a:spcPts val="10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Necesidad de un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 compromiso </a:t>
            </a: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el cumplimiento de los objetivos establecidos. </a:t>
            </a:r>
            <a:endParaRPr lang="es-ES" sz="1800" b="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Aft>
                <a:spcPts val="855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s-E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B64DECD7-C666-4077-B972-873A4B85B05A}"/>
              </a:ext>
            </a:extLst>
          </p:cNvPr>
          <p:cNvSpPr txBox="1">
            <a:spLocks/>
          </p:cNvSpPr>
          <p:nvPr/>
        </p:nvSpPr>
        <p:spPr>
          <a:xfrm>
            <a:off x="335360" y="1244084"/>
            <a:ext cx="3925592" cy="483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513160" rtl="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defRPr sz="4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57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174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92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9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213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tabLst>
                <a:tab pos="1252061" algn="l"/>
              </a:tabLst>
              <a:defRPr/>
            </a:pPr>
            <a:r>
              <a:rPr lang="es-ES" sz="2000" dirty="0"/>
              <a:t>Conclusiones</a:t>
            </a:r>
          </a:p>
        </p:txBody>
      </p:sp>
      <p:pic>
        <p:nvPicPr>
          <p:cNvPr id="9" name="Imagen 8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9D4C34B0-2A03-4241-9A75-44D354017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63" y="1297892"/>
            <a:ext cx="4601217" cy="4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1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397819" y="211768"/>
            <a:ext cx="3689172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85" b="1" dirty="0">
                <a:solidFill>
                  <a:schemeClr val="bg1"/>
                </a:solidFill>
              </a:rPr>
              <a:t>Plan de recuperación del MITMA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243310" y="1843450"/>
            <a:ext cx="2197913" cy="4874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88" b="1" dirty="0"/>
              <a:t>COMPONENTE 1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2256039" y="2395666"/>
            <a:ext cx="2185184" cy="15263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s-ES" sz="1188" b="1" dirty="0"/>
          </a:p>
          <a:p>
            <a:pPr algn="ctr"/>
            <a:r>
              <a:rPr lang="es-ES" sz="1188" b="1" dirty="0"/>
              <a:t>Plan de choque de movilidad sostenible, segura y conectada en entornos urbanos y metropolitanos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4863157" y="1847422"/>
            <a:ext cx="2120828" cy="4834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88" b="1" dirty="0"/>
              <a:t>COMPONENTE 2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4863157" y="2395386"/>
            <a:ext cx="2120828" cy="152660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s-ES" sz="1188" b="1" dirty="0"/>
          </a:p>
          <a:p>
            <a:pPr algn="ctr"/>
            <a:r>
              <a:rPr lang="es-ES" sz="1188" b="1" dirty="0"/>
              <a:t>Plan de rehabilitación de vivienda y regeneración urbana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7497653" y="1847422"/>
            <a:ext cx="2120828" cy="4834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88" b="1" dirty="0"/>
              <a:t>COMPONENTE 6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7468684" y="2395386"/>
            <a:ext cx="2120828" cy="152660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s-ES" sz="1188" b="1" dirty="0"/>
          </a:p>
          <a:p>
            <a:pPr algn="ctr"/>
            <a:r>
              <a:rPr lang="es-ES" sz="1188" b="1" dirty="0"/>
              <a:t>Estrategia de movilidad sostenible, segura y conectada</a:t>
            </a:r>
          </a:p>
        </p:txBody>
      </p:sp>
      <p:sp>
        <p:nvSpPr>
          <p:cNvPr id="38" name="Freeform 3045"/>
          <p:cNvSpPr>
            <a:spLocks noEditPoints="1"/>
          </p:cNvSpPr>
          <p:nvPr/>
        </p:nvSpPr>
        <p:spPr bwMode="auto">
          <a:xfrm>
            <a:off x="9297684" y="3327994"/>
            <a:ext cx="232901" cy="345818"/>
          </a:xfrm>
          <a:custGeom>
            <a:avLst/>
            <a:gdLst/>
            <a:ahLst/>
            <a:cxnLst>
              <a:cxn ang="0">
                <a:pos x="65" y="557"/>
              </a:cxn>
              <a:cxn ang="0">
                <a:pos x="455" y="557"/>
              </a:cxn>
              <a:cxn ang="0">
                <a:pos x="490" y="522"/>
              </a:cxn>
              <a:cxn ang="0">
                <a:pos x="490" y="35"/>
              </a:cxn>
              <a:cxn ang="0">
                <a:pos x="455" y="0"/>
              </a:cxn>
              <a:cxn ang="0">
                <a:pos x="65" y="0"/>
              </a:cxn>
              <a:cxn ang="0">
                <a:pos x="30" y="35"/>
              </a:cxn>
              <a:cxn ang="0">
                <a:pos x="30" y="522"/>
              </a:cxn>
              <a:cxn ang="0">
                <a:pos x="65" y="557"/>
              </a:cxn>
              <a:cxn ang="0">
                <a:pos x="437" y="483"/>
              </a:cxn>
              <a:cxn ang="0">
                <a:pos x="328" y="483"/>
              </a:cxn>
              <a:cxn ang="0">
                <a:pos x="328" y="425"/>
              </a:cxn>
              <a:cxn ang="0">
                <a:pos x="437" y="425"/>
              </a:cxn>
              <a:cxn ang="0">
                <a:pos x="437" y="483"/>
              </a:cxn>
              <a:cxn ang="0">
                <a:pos x="83" y="58"/>
              </a:cxn>
              <a:cxn ang="0">
                <a:pos x="437" y="58"/>
              </a:cxn>
              <a:cxn ang="0">
                <a:pos x="437" y="273"/>
              </a:cxn>
              <a:cxn ang="0">
                <a:pos x="260" y="325"/>
              </a:cxn>
              <a:cxn ang="0">
                <a:pos x="83" y="273"/>
              </a:cxn>
              <a:cxn ang="0">
                <a:pos x="83" y="58"/>
              </a:cxn>
              <a:cxn ang="0">
                <a:pos x="83" y="425"/>
              </a:cxn>
              <a:cxn ang="0">
                <a:pos x="192" y="425"/>
              </a:cxn>
              <a:cxn ang="0">
                <a:pos x="192" y="483"/>
              </a:cxn>
              <a:cxn ang="0">
                <a:pos x="83" y="483"/>
              </a:cxn>
              <a:cxn ang="0">
                <a:pos x="83" y="425"/>
              </a:cxn>
              <a:cxn ang="0">
                <a:pos x="514" y="778"/>
              </a:cxn>
              <a:cxn ang="0">
                <a:pos x="445" y="592"/>
              </a:cxn>
              <a:cxn ang="0">
                <a:pos x="380" y="592"/>
              </a:cxn>
              <a:cxn ang="0">
                <a:pos x="397" y="637"/>
              </a:cxn>
              <a:cxn ang="0">
                <a:pos x="123" y="637"/>
              </a:cxn>
              <a:cxn ang="0">
                <a:pos x="140" y="592"/>
              </a:cxn>
              <a:cxn ang="0">
                <a:pos x="75" y="592"/>
              </a:cxn>
              <a:cxn ang="0">
                <a:pos x="6" y="778"/>
              </a:cxn>
              <a:cxn ang="0">
                <a:pos x="24" y="817"/>
              </a:cxn>
              <a:cxn ang="0">
                <a:pos x="35" y="819"/>
              </a:cxn>
              <a:cxn ang="0">
                <a:pos x="63" y="799"/>
              </a:cxn>
              <a:cxn ang="0">
                <a:pos x="72" y="776"/>
              </a:cxn>
              <a:cxn ang="0">
                <a:pos x="448" y="776"/>
              </a:cxn>
              <a:cxn ang="0">
                <a:pos x="457" y="799"/>
              </a:cxn>
              <a:cxn ang="0">
                <a:pos x="485" y="819"/>
              </a:cxn>
              <a:cxn ang="0">
                <a:pos x="496" y="817"/>
              </a:cxn>
              <a:cxn ang="0">
                <a:pos x="514" y="778"/>
              </a:cxn>
              <a:cxn ang="0">
                <a:pos x="88" y="732"/>
              </a:cxn>
              <a:cxn ang="0">
                <a:pos x="107" y="680"/>
              </a:cxn>
              <a:cxn ang="0">
                <a:pos x="413" y="680"/>
              </a:cxn>
              <a:cxn ang="0">
                <a:pos x="432" y="732"/>
              </a:cxn>
              <a:cxn ang="0">
                <a:pos x="88" y="732"/>
              </a:cxn>
            </a:cxnLst>
            <a:rect l="0" t="0" r="r" b="b"/>
            <a:pathLst>
              <a:path w="520" h="819">
                <a:moveTo>
                  <a:pt x="65" y="557"/>
                </a:moveTo>
                <a:cubicBezTo>
                  <a:pt x="455" y="557"/>
                  <a:pt x="455" y="557"/>
                  <a:pt x="455" y="557"/>
                </a:cubicBezTo>
                <a:cubicBezTo>
                  <a:pt x="474" y="557"/>
                  <a:pt x="490" y="541"/>
                  <a:pt x="490" y="522"/>
                </a:cubicBezTo>
                <a:cubicBezTo>
                  <a:pt x="490" y="35"/>
                  <a:pt x="490" y="35"/>
                  <a:pt x="490" y="35"/>
                </a:cubicBezTo>
                <a:cubicBezTo>
                  <a:pt x="490" y="16"/>
                  <a:pt x="474" y="0"/>
                  <a:pt x="455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46" y="0"/>
                  <a:pt x="30" y="16"/>
                  <a:pt x="30" y="35"/>
                </a:cubicBezTo>
                <a:cubicBezTo>
                  <a:pt x="30" y="522"/>
                  <a:pt x="30" y="522"/>
                  <a:pt x="30" y="522"/>
                </a:cubicBezTo>
                <a:cubicBezTo>
                  <a:pt x="30" y="541"/>
                  <a:pt x="46" y="557"/>
                  <a:pt x="65" y="557"/>
                </a:cubicBezTo>
                <a:close/>
                <a:moveTo>
                  <a:pt x="437" y="483"/>
                </a:moveTo>
                <a:cubicBezTo>
                  <a:pt x="328" y="483"/>
                  <a:pt x="328" y="483"/>
                  <a:pt x="328" y="483"/>
                </a:cubicBezTo>
                <a:cubicBezTo>
                  <a:pt x="328" y="425"/>
                  <a:pt x="328" y="425"/>
                  <a:pt x="328" y="425"/>
                </a:cubicBezTo>
                <a:cubicBezTo>
                  <a:pt x="437" y="425"/>
                  <a:pt x="437" y="425"/>
                  <a:pt x="437" y="425"/>
                </a:cubicBezTo>
                <a:lnTo>
                  <a:pt x="437" y="483"/>
                </a:lnTo>
                <a:close/>
                <a:moveTo>
                  <a:pt x="83" y="58"/>
                </a:moveTo>
                <a:cubicBezTo>
                  <a:pt x="437" y="58"/>
                  <a:pt x="437" y="58"/>
                  <a:pt x="437" y="58"/>
                </a:cubicBezTo>
                <a:cubicBezTo>
                  <a:pt x="437" y="273"/>
                  <a:pt x="437" y="273"/>
                  <a:pt x="437" y="273"/>
                </a:cubicBezTo>
                <a:cubicBezTo>
                  <a:pt x="437" y="273"/>
                  <a:pt x="362" y="325"/>
                  <a:pt x="260" y="325"/>
                </a:cubicBezTo>
                <a:cubicBezTo>
                  <a:pt x="158" y="325"/>
                  <a:pt x="83" y="273"/>
                  <a:pt x="83" y="273"/>
                </a:cubicBezTo>
                <a:lnTo>
                  <a:pt x="83" y="58"/>
                </a:lnTo>
                <a:close/>
                <a:moveTo>
                  <a:pt x="83" y="425"/>
                </a:moveTo>
                <a:cubicBezTo>
                  <a:pt x="192" y="425"/>
                  <a:pt x="192" y="425"/>
                  <a:pt x="192" y="425"/>
                </a:cubicBezTo>
                <a:cubicBezTo>
                  <a:pt x="192" y="483"/>
                  <a:pt x="192" y="483"/>
                  <a:pt x="192" y="483"/>
                </a:cubicBezTo>
                <a:cubicBezTo>
                  <a:pt x="83" y="483"/>
                  <a:pt x="83" y="483"/>
                  <a:pt x="83" y="483"/>
                </a:cubicBezTo>
                <a:lnTo>
                  <a:pt x="83" y="425"/>
                </a:lnTo>
                <a:close/>
                <a:moveTo>
                  <a:pt x="514" y="778"/>
                </a:moveTo>
                <a:cubicBezTo>
                  <a:pt x="445" y="592"/>
                  <a:pt x="445" y="592"/>
                  <a:pt x="445" y="592"/>
                </a:cubicBezTo>
                <a:cubicBezTo>
                  <a:pt x="380" y="592"/>
                  <a:pt x="380" y="592"/>
                  <a:pt x="380" y="592"/>
                </a:cubicBezTo>
                <a:cubicBezTo>
                  <a:pt x="397" y="637"/>
                  <a:pt x="397" y="637"/>
                  <a:pt x="397" y="637"/>
                </a:cubicBezTo>
                <a:cubicBezTo>
                  <a:pt x="123" y="637"/>
                  <a:pt x="123" y="637"/>
                  <a:pt x="123" y="637"/>
                </a:cubicBezTo>
                <a:cubicBezTo>
                  <a:pt x="140" y="592"/>
                  <a:pt x="140" y="592"/>
                  <a:pt x="140" y="592"/>
                </a:cubicBezTo>
                <a:cubicBezTo>
                  <a:pt x="75" y="592"/>
                  <a:pt x="75" y="592"/>
                  <a:pt x="75" y="592"/>
                </a:cubicBezTo>
                <a:cubicBezTo>
                  <a:pt x="6" y="778"/>
                  <a:pt x="6" y="778"/>
                  <a:pt x="6" y="778"/>
                </a:cubicBezTo>
                <a:cubicBezTo>
                  <a:pt x="0" y="794"/>
                  <a:pt x="8" y="811"/>
                  <a:pt x="24" y="817"/>
                </a:cubicBezTo>
                <a:cubicBezTo>
                  <a:pt x="28" y="819"/>
                  <a:pt x="31" y="819"/>
                  <a:pt x="35" y="819"/>
                </a:cubicBezTo>
                <a:cubicBezTo>
                  <a:pt x="47" y="819"/>
                  <a:pt x="59" y="812"/>
                  <a:pt x="63" y="799"/>
                </a:cubicBezTo>
                <a:cubicBezTo>
                  <a:pt x="72" y="776"/>
                  <a:pt x="72" y="776"/>
                  <a:pt x="72" y="776"/>
                </a:cubicBezTo>
                <a:cubicBezTo>
                  <a:pt x="448" y="776"/>
                  <a:pt x="448" y="776"/>
                  <a:pt x="448" y="776"/>
                </a:cubicBezTo>
                <a:cubicBezTo>
                  <a:pt x="457" y="799"/>
                  <a:pt x="457" y="799"/>
                  <a:pt x="457" y="799"/>
                </a:cubicBezTo>
                <a:cubicBezTo>
                  <a:pt x="461" y="812"/>
                  <a:pt x="473" y="819"/>
                  <a:pt x="485" y="819"/>
                </a:cubicBezTo>
                <a:cubicBezTo>
                  <a:pt x="489" y="819"/>
                  <a:pt x="492" y="819"/>
                  <a:pt x="496" y="817"/>
                </a:cubicBezTo>
                <a:cubicBezTo>
                  <a:pt x="512" y="811"/>
                  <a:pt x="520" y="794"/>
                  <a:pt x="514" y="778"/>
                </a:cubicBezTo>
                <a:close/>
                <a:moveTo>
                  <a:pt x="88" y="732"/>
                </a:moveTo>
                <a:cubicBezTo>
                  <a:pt x="107" y="680"/>
                  <a:pt x="107" y="680"/>
                  <a:pt x="107" y="680"/>
                </a:cubicBezTo>
                <a:cubicBezTo>
                  <a:pt x="413" y="680"/>
                  <a:pt x="413" y="680"/>
                  <a:pt x="413" y="680"/>
                </a:cubicBezTo>
                <a:cubicBezTo>
                  <a:pt x="432" y="732"/>
                  <a:pt x="432" y="732"/>
                  <a:pt x="432" y="732"/>
                </a:cubicBezTo>
                <a:lnTo>
                  <a:pt x="88" y="73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58037" tIns="29018" rIns="58037" bIns="29018" numCol="1" anchor="t" anchorCtr="0" compatLnSpc="1">
            <a:prstTxWarp prst="textNoShape">
              <a:avLst/>
            </a:prstTxWarp>
          </a:bodyPr>
          <a:lstStyle/>
          <a:p>
            <a:pPr defTabSz="661868"/>
            <a:endParaRPr lang="en-US" sz="1333">
              <a:solidFill>
                <a:schemeClr val="bg1"/>
              </a:solidFill>
              <a:latin typeface="Arial"/>
            </a:endParaRPr>
          </a:p>
        </p:txBody>
      </p:sp>
      <p:sp>
        <p:nvSpPr>
          <p:cNvPr id="42" name="Freeform 119"/>
          <p:cNvSpPr>
            <a:spLocks noEditPoints="1"/>
          </p:cNvSpPr>
          <p:nvPr/>
        </p:nvSpPr>
        <p:spPr bwMode="auto">
          <a:xfrm>
            <a:off x="6596092" y="3327994"/>
            <a:ext cx="296523" cy="320149"/>
          </a:xfrm>
          <a:custGeom>
            <a:avLst/>
            <a:gdLst>
              <a:gd name="T0" fmla="*/ 508 w 1075"/>
              <a:gd name="T1" fmla="*/ 989 h 1326"/>
              <a:gd name="T2" fmla="*/ 592 w 1075"/>
              <a:gd name="T3" fmla="*/ 891 h 1326"/>
              <a:gd name="T4" fmla="*/ 740 w 1075"/>
              <a:gd name="T5" fmla="*/ 847 h 1326"/>
              <a:gd name="T6" fmla="*/ 1007 w 1075"/>
              <a:gd name="T7" fmla="*/ 934 h 1326"/>
              <a:gd name="T8" fmla="*/ 1048 w 1075"/>
              <a:gd name="T9" fmla="*/ 1029 h 1326"/>
              <a:gd name="T10" fmla="*/ 1072 w 1075"/>
              <a:gd name="T11" fmla="*/ 1140 h 1326"/>
              <a:gd name="T12" fmla="*/ 1072 w 1075"/>
              <a:gd name="T13" fmla="*/ 1269 h 1326"/>
              <a:gd name="T14" fmla="*/ 17 w 1075"/>
              <a:gd name="T15" fmla="*/ 1326 h 1326"/>
              <a:gd name="T16" fmla="*/ 1 w 1075"/>
              <a:gd name="T17" fmla="*/ 1201 h 1326"/>
              <a:gd name="T18" fmla="*/ 10 w 1075"/>
              <a:gd name="T19" fmla="*/ 1069 h 1326"/>
              <a:gd name="T20" fmla="*/ 42 w 1075"/>
              <a:gd name="T21" fmla="*/ 981 h 1326"/>
              <a:gd name="T22" fmla="*/ 102 w 1075"/>
              <a:gd name="T23" fmla="*/ 909 h 1326"/>
              <a:gd name="T24" fmla="*/ 234 w 1075"/>
              <a:gd name="T25" fmla="*/ 549 h 1326"/>
              <a:gd name="T26" fmla="*/ 265 w 1075"/>
              <a:gd name="T27" fmla="*/ 650 h 1326"/>
              <a:gd name="T28" fmla="*/ 317 w 1075"/>
              <a:gd name="T29" fmla="*/ 735 h 1326"/>
              <a:gd name="T30" fmla="*/ 378 w 1075"/>
              <a:gd name="T31" fmla="*/ 794 h 1326"/>
              <a:gd name="T32" fmla="*/ 450 w 1075"/>
              <a:gd name="T33" fmla="*/ 834 h 1326"/>
              <a:gd name="T34" fmla="*/ 529 w 1075"/>
              <a:gd name="T35" fmla="*/ 851 h 1326"/>
              <a:gd name="T36" fmla="*/ 579 w 1075"/>
              <a:gd name="T37" fmla="*/ 849 h 1326"/>
              <a:gd name="T38" fmla="*/ 657 w 1075"/>
              <a:gd name="T39" fmla="*/ 827 h 1326"/>
              <a:gd name="T40" fmla="*/ 726 w 1075"/>
              <a:gd name="T41" fmla="*/ 783 h 1326"/>
              <a:gd name="T42" fmla="*/ 774 w 1075"/>
              <a:gd name="T43" fmla="*/ 735 h 1326"/>
              <a:gd name="T44" fmla="*/ 836 w 1075"/>
              <a:gd name="T45" fmla="*/ 629 h 1326"/>
              <a:gd name="T46" fmla="*/ 895 w 1075"/>
              <a:gd name="T47" fmla="*/ 472 h 1326"/>
              <a:gd name="T48" fmla="*/ 915 w 1075"/>
              <a:gd name="T49" fmla="*/ 366 h 1326"/>
              <a:gd name="T50" fmla="*/ 905 w 1075"/>
              <a:gd name="T51" fmla="*/ 273 h 1326"/>
              <a:gd name="T52" fmla="*/ 867 w 1075"/>
              <a:gd name="T53" fmla="*/ 176 h 1326"/>
              <a:gd name="T54" fmla="*/ 805 w 1075"/>
              <a:gd name="T55" fmla="*/ 99 h 1326"/>
              <a:gd name="T56" fmla="*/ 769 w 1075"/>
              <a:gd name="T57" fmla="*/ 157 h 1326"/>
              <a:gd name="T58" fmla="*/ 706 w 1075"/>
              <a:gd name="T59" fmla="*/ 249 h 1326"/>
              <a:gd name="T60" fmla="*/ 714 w 1075"/>
              <a:gd name="T61" fmla="*/ 190 h 1326"/>
              <a:gd name="T62" fmla="*/ 746 w 1075"/>
              <a:gd name="T63" fmla="*/ 74 h 1326"/>
              <a:gd name="T64" fmla="*/ 681 w 1075"/>
              <a:gd name="T65" fmla="*/ 23 h 1326"/>
              <a:gd name="T66" fmla="*/ 552 w 1075"/>
              <a:gd name="T67" fmla="*/ 0 h 1326"/>
              <a:gd name="T68" fmla="*/ 441 w 1075"/>
              <a:gd name="T69" fmla="*/ 16 h 1326"/>
              <a:gd name="T70" fmla="*/ 341 w 1075"/>
              <a:gd name="T71" fmla="*/ 61 h 1326"/>
              <a:gd name="T72" fmla="*/ 366 w 1075"/>
              <a:gd name="T73" fmla="*/ 166 h 1326"/>
              <a:gd name="T74" fmla="*/ 384 w 1075"/>
              <a:gd name="T75" fmla="*/ 249 h 1326"/>
              <a:gd name="T76" fmla="*/ 332 w 1075"/>
              <a:gd name="T77" fmla="*/ 180 h 1326"/>
              <a:gd name="T78" fmla="*/ 299 w 1075"/>
              <a:gd name="T79" fmla="*/ 92 h 1326"/>
              <a:gd name="T80" fmla="*/ 232 w 1075"/>
              <a:gd name="T81" fmla="*/ 160 h 1326"/>
              <a:gd name="T82" fmla="*/ 187 w 1075"/>
              <a:gd name="T83" fmla="*/ 254 h 1326"/>
              <a:gd name="T84" fmla="*/ 169 w 1075"/>
              <a:gd name="T85" fmla="*/ 348 h 1326"/>
              <a:gd name="T86" fmla="*/ 186 w 1075"/>
              <a:gd name="T87" fmla="*/ 472 h 1326"/>
              <a:gd name="T88" fmla="*/ 795 w 1075"/>
              <a:gd name="T89" fmla="*/ 472 h 1326"/>
              <a:gd name="T90" fmla="*/ 763 w 1075"/>
              <a:gd name="T91" fmla="*/ 619 h 1326"/>
              <a:gd name="T92" fmla="*/ 702 w 1075"/>
              <a:gd name="T93" fmla="*/ 710 h 1326"/>
              <a:gd name="T94" fmla="*/ 641 w 1075"/>
              <a:gd name="T95" fmla="*/ 756 h 1326"/>
              <a:gd name="T96" fmla="*/ 583 w 1075"/>
              <a:gd name="T97" fmla="*/ 776 h 1326"/>
              <a:gd name="T98" fmla="*/ 546 w 1075"/>
              <a:gd name="T99" fmla="*/ 781 h 1326"/>
              <a:gd name="T100" fmla="*/ 486 w 1075"/>
              <a:gd name="T101" fmla="*/ 771 h 1326"/>
              <a:gd name="T102" fmla="*/ 429 w 1075"/>
              <a:gd name="T103" fmla="*/ 744 h 1326"/>
              <a:gd name="T104" fmla="*/ 373 w 1075"/>
              <a:gd name="T105" fmla="*/ 691 h 1326"/>
              <a:gd name="T106" fmla="*/ 310 w 1075"/>
              <a:gd name="T107" fmla="*/ 564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75" h="1326">
                <a:moveTo>
                  <a:pt x="110" y="907"/>
                </a:moveTo>
                <a:lnTo>
                  <a:pt x="337" y="847"/>
                </a:lnTo>
                <a:lnTo>
                  <a:pt x="381" y="882"/>
                </a:lnTo>
                <a:lnTo>
                  <a:pt x="477" y="1136"/>
                </a:lnTo>
                <a:lnTo>
                  <a:pt x="508" y="989"/>
                </a:lnTo>
                <a:lnTo>
                  <a:pt x="471" y="960"/>
                </a:lnTo>
                <a:lnTo>
                  <a:pt x="494" y="891"/>
                </a:lnTo>
                <a:lnTo>
                  <a:pt x="528" y="891"/>
                </a:lnTo>
                <a:lnTo>
                  <a:pt x="558" y="891"/>
                </a:lnTo>
                <a:lnTo>
                  <a:pt x="592" y="891"/>
                </a:lnTo>
                <a:lnTo>
                  <a:pt x="615" y="960"/>
                </a:lnTo>
                <a:lnTo>
                  <a:pt x="578" y="989"/>
                </a:lnTo>
                <a:lnTo>
                  <a:pt x="610" y="1142"/>
                </a:lnTo>
                <a:lnTo>
                  <a:pt x="697" y="882"/>
                </a:lnTo>
                <a:lnTo>
                  <a:pt x="740" y="847"/>
                </a:lnTo>
                <a:lnTo>
                  <a:pt x="977" y="905"/>
                </a:lnTo>
                <a:lnTo>
                  <a:pt x="989" y="909"/>
                </a:lnTo>
                <a:lnTo>
                  <a:pt x="996" y="918"/>
                </a:lnTo>
                <a:lnTo>
                  <a:pt x="996" y="918"/>
                </a:lnTo>
                <a:lnTo>
                  <a:pt x="1007" y="934"/>
                </a:lnTo>
                <a:lnTo>
                  <a:pt x="1018" y="950"/>
                </a:lnTo>
                <a:lnTo>
                  <a:pt x="1018" y="950"/>
                </a:lnTo>
                <a:lnTo>
                  <a:pt x="1034" y="989"/>
                </a:lnTo>
                <a:lnTo>
                  <a:pt x="1042" y="1008"/>
                </a:lnTo>
                <a:lnTo>
                  <a:pt x="1048" y="1029"/>
                </a:lnTo>
                <a:lnTo>
                  <a:pt x="1055" y="1051"/>
                </a:lnTo>
                <a:lnTo>
                  <a:pt x="1060" y="1071"/>
                </a:lnTo>
                <a:lnTo>
                  <a:pt x="1066" y="1094"/>
                </a:lnTo>
                <a:lnTo>
                  <a:pt x="1069" y="1117"/>
                </a:lnTo>
                <a:lnTo>
                  <a:pt x="1072" y="1140"/>
                </a:lnTo>
                <a:lnTo>
                  <a:pt x="1074" y="1163"/>
                </a:lnTo>
                <a:lnTo>
                  <a:pt x="1075" y="1188"/>
                </a:lnTo>
                <a:lnTo>
                  <a:pt x="1075" y="1214"/>
                </a:lnTo>
                <a:lnTo>
                  <a:pt x="1074" y="1240"/>
                </a:lnTo>
                <a:lnTo>
                  <a:pt x="1072" y="1269"/>
                </a:lnTo>
                <a:lnTo>
                  <a:pt x="1069" y="1297"/>
                </a:lnTo>
                <a:lnTo>
                  <a:pt x="1063" y="1326"/>
                </a:lnTo>
                <a:lnTo>
                  <a:pt x="1032" y="1326"/>
                </a:lnTo>
                <a:lnTo>
                  <a:pt x="46" y="1326"/>
                </a:lnTo>
                <a:lnTo>
                  <a:pt x="17" y="1326"/>
                </a:lnTo>
                <a:lnTo>
                  <a:pt x="12" y="1297"/>
                </a:lnTo>
                <a:lnTo>
                  <a:pt x="12" y="1297"/>
                </a:lnTo>
                <a:lnTo>
                  <a:pt x="6" y="1264"/>
                </a:lnTo>
                <a:lnTo>
                  <a:pt x="3" y="1232"/>
                </a:lnTo>
                <a:lnTo>
                  <a:pt x="1" y="1201"/>
                </a:lnTo>
                <a:lnTo>
                  <a:pt x="0" y="1173"/>
                </a:lnTo>
                <a:lnTo>
                  <a:pt x="0" y="1145"/>
                </a:lnTo>
                <a:lnTo>
                  <a:pt x="2" y="1119"/>
                </a:lnTo>
                <a:lnTo>
                  <a:pt x="5" y="1093"/>
                </a:lnTo>
                <a:lnTo>
                  <a:pt x="10" y="1069"/>
                </a:lnTo>
                <a:lnTo>
                  <a:pt x="10" y="1069"/>
                </a:lnTo>
                <a:lnTo>
                  <a:pt x="15" y="1045"/>
                </a:lnTo>
                <a:lnTo>
                  <a:pt x="23" y="1023"/>
                </a:lnTo>
                <a:lnTo>
                  <a:pt x="31" y="1002"/>
                </a:lnTo>
                <a:lnTo>
                  <a:pt x="42" y="981"/>
                </a:lnTo>
                <a:lnTo>
                  <a:pt x="53" y="963"/>
                </a:lnTo>
                <a:lnTo>
                  <a:pt x="66" y="946"/>
                </a:lnTo>
                <a:lnTo>
                  <a:pt x="80" y="929"/>
                </a:lnTo>
                <a:lnTo>
                  <a:pt x="95" y="914"/>
                </a:lnTo>
                <a:lnTo>
                  <a:pt x="102" y="909"/>
                </a:lnTo>
                <a:lnTo>
                  <a:pt x="110" y="907"/>
                </a:lnTo>
                <a:lnTo>
                  <a:pt x="110" y="907"/>
                </a:lnTo>
                <a:close/>
                <a:moveTo>
                  <a:pt x="186" y="472"/>
                </a:moveTo>
                <a:lnTo>
                  <a:pt x="223" y="472"/>
                </a:lnTo>
                <a:lnTo>
                  <a:pt x="234" y="549"/>
                </a:lnTo>
                <a:lnTo>
                  <a:pt x="234" y="549"/>
                </a:lnTo>
                <a:lnTo>
                  <a:pt x="239" y="576"/>
                </a:lnTo>
                <a:lnTo>
                  <a:pt x="247" y="601"/>
                </a:lnTo>
                <a:lnTo>
                  <a:pt x="256" y="626"/>
                </a:lnTo>
                <a:lnTo>
                  <a:pt x="265" y="650"/>
                </a:lnTo>
                <a:lnTo>
                  <a:pt x="277" y="672"/>
                </a:lnTo>
                <a:lnTo>
                  <a:pt x="289" y="695"/>
                </a:lnTo>
                <a:lnTo>
                  <a:pt x="303" y="716"/>
                </a:lnTo>
                <a:lnTo>
                  <a:pt x="317" y="735"/>
                </a:lnTo>
                <a:lnTo>
                  <a:pt x="317" y="735"/>
                </a:lnTo>
                <a:lnTo>
                  <a:pt x="329" y="748"/>
                </a:lnTo>
                <a:lnTo>
                  <a:pt x="340" y="760"/>
                </a:lnTo>
                <a:lnTo>
                  <a:pt x="353" y="772"/>
                </a:lnTo>
                <a:lnTo>
                  <a:pt x="365" y="783"/>
                </a:lnTo>
                <a:lnTo>
                  <a:pt x="378" y="794"/>
                </a:lnTo>
                <a:lnTo>
                  <a:pt x="392" y="804"/>
                </a:lnTo>
                <a:lnTo>
                  <a:pt x="406" y="812"/>
                </a:lnTo>
                <a:lnTo>
                  <a:pt x="420" y="820"/>
                </a:lnTo>
                <a:lnTo>
                  <a:pt x="435" y="827"/>
                </a:lnTo>
                <a:lnTo>
                  <a:pt x="450" y="834"/>
                </a:lnTo>
                <a:lnTo>
                  <a:pt x="465" y="838"/>
                </a:lnTo>
                <a:lnTo>
                  <a:pt x="481" y="844"/>
                </a:lnTo>
                <a:lnTo>
                  <a:pt x="496" y="847"/>
                </a:lnTo>
                <a:lnTo>
                  <a:pt x="513" y="849"/>
                </a:lnTo>
                <a:lnTo>
                  <a:pt x="529" y="851"/>
                </a:lnTo>
                <a:lnTo>
                  <a:pt x="546" y="851"/>
                </a:lnTo>
                <a:lnTo>
                  <a:pt x="546" y="851"/>
                </a:lnTo>
                <a:lnTo>
                  <a:pt x="546" y="851"/>
                </a:lnTo>
                <a:lnTo>
                  <a:pt x="563" y="851"/>
                </a:lnTo>
                <a:lnTo>
                  <a:pt x="579" y="849"/>
                </a:lnTo>
                <a:lnTo>
                  <a:pt x="595" y="847"/>
                </a:lnTo>
                <a:lnTo>
                  <a:pt x="611" y="844"/>
                </a:lnTo>
                <a:lnTo>
                  <a:pt x="626" y="838"/>
                </a:lnTo>
                <a:lnTo>
                  <a:pt x="642" y="834"/>
                </a:lnTo>
                <a:lnTo>
                  <a:pt x="657" y="827"/>
                </a:lnTo>
                <a:lnTo>
                  <a:pt x="672" y="820"/>
                </a:lnTo>
                <a:lnTo>
                  <a:pt x="686" y="812"/>
                </a:lnTo>
                <a:lnTo>
                  <a:pt x="700" y="804"/>
                </a:lnTo>
                <a:lnTo>
                  <a:pt x="713" y="794"/>
                </a:lnTo>
                <a:lnTo>
                  <a:pt x="726" y="783"/>
                </a:lnTo>
                <a:lnTo>
                  <a:pt x="739" y="772"/>
                </a:lnTo>
                <a:lnTo>
                  <a:pt x="751" y="760"/>
                </a:lnTo>
                <a:lnTo>
                  <a:pt x="763" y="748"/>
                </a:lnTo>
                <a:lnTo>
                  <a:pt x="774" y="735"/>
                </a:lnTo>
                <a:lnTo>
                  <a:pt x="774" y="735"/>
                </a:lnTo>
                <a:lnTo>
                  <a:pt x="789" y="716"/>
                </a:lnTo>
                <a:lnTo>
                  <a:pt x="802" y="696"/>
                </a:lnTo>
                <a:lnTo>
                  <a:pt x="814" y="675"/>
                </a:lnTo>
                <a:lnTo>
                  <a:pt x="826" y="652"/>
                </a:lnTo>
                <a:lnTo>
                  <a:pt x="836" y="629"/>
                </a:lnTo>
                <a:lnTo>
                  <a:pt x="844" y="605"/>
                </a:lnTo>
                <a:lnTo>
                  <a:pt x="851" y="580"/>
                </a:lnTo>
                <a:lnTo>
                  <a:pt x="857" y="554"/>
                </a:lnTo>
                <a:lnTo>
                  <a:pt x="872" y="472"/>
                </a:lnTo>
                <a:lnTo>
                  <a:pt x="895" y="472"/>
                </a:lnTo>
                <a:lnTo>
                  <a:pt x="925" y="472"/>
                </a:lnTo>
                <a:lnTo>
                  <a:pt x="971" y="472"/>
                </a:lnTo>
                <a:lnTo>
                  <a:pt x="971" y="382"/>
                </a:lnTo>
                <a:lnTo>
                  <a:pt x="915" y="366"/>
                </a:lnTo>
                <a:lnTo>
                  <a:pt x="915" y="366"/>
                </a:lnTo>
                <a:lnTo>
                  <a:pt x="915" y="349"/>
                </a:lnTo>
                <a:lnTo>
                  <a:pt x="915" y="331"/>
                </a:lnTo>
                <a:lnTo>
                  <a:pt x="913" y="312"/>
                </a:lnTo>
                <a:lnTo>
                  <a:pt x="909" y="293"/>
                </a:lnTo>
                <a:lnTo>
                  <a:pt x="905" y="273"/>
                </a:lnTo>
                <a:lnTo>
                  <a:pt x="900" y="253"/>
                </a:lnTo>
                <a:lnTo>
                  <a:pt x="893" y="233"/>
                </a:lnTo>
                <a:lnTo>
                  <a:pt x="886" y="214"/>
                </a:lnTo>
                <a:lnTo>
                  <a:pt x="877" y="194"/>
                </a:lnTo>
                <a:lnTo>
                  <a:pt x="867" y="176"/>
                </a:lnTo>
                <a:lnTo>
                  <a:pt x="856" y="157"/>
                </a:lnTo>
                <a:lnTo>
                  <a:pt x="846" y="141"/>
                </a:lnTo>
                <a:lnTo>
                  <a:pt x="834" y="125"/>
                </a:lnTo>
                <a:lnTo>
                  <a:pt x="819" y="111"/>
                </a:lnTo>
                <a:lnTo>
                  <a:pt x="805" y="99"/>
                </a:lnTo>
                <a:lnTo>
                  <a:pt x="791" y="88"/>
                </a:lnTo>
                <a:lnTo>
                  <a:pt x="791" y="88"/>
                </a:lnTo>
                <a:lnTo>
                  <a:pt x="785" y="112"/>
                </a:lnTo>
                <a:lnTo>
                  <a:pt x="777" y="136"/>
                </a:lnTo>
                <a:lnTo>
                  <a:pt x="769" y="157"/>
                </a:lnTo>
                <a:lnTo>
                  <a:pt x="759" y="179"/>
                </a:lnTo>
                <a:lnTo>
                  <a:pt x="747" y="199"/>
                </a:lnTo>
                <a:lnTo>
                  <a:pt x="735" y="217"/>
                </a:lnTo>
                <a:lnTo>
                  <a:pt x="721" y="233"/>
                </a:lnTo>
                <a:lnTo>
                  <a:pt x="706" y="249"/>
                </a:lnTo>
                <a:lnTo>
                  <a:pt x="706" y="249"/>
                </a:lnTo>
                <a:lnTo>
                  <a:pt x="689" y="249"/>
                </a:lnTo>
                <a:lnTo>
                  <a:pt x="689" y="249"/>
                </a:lnTo>
                <a:lnTo>
                  <a:pt x="703" y="218"/>
                </a:lnTo>
                <a:lnTo>
                  <a:pt x="714" y="190"/>
                </a:lnTo>
                <a:lnTo>
                  <a:pt x="724" y="163"/>
                </a:lnTo>
                <a:lnTo>
                  <a:pt x="732" y="138"/>
                </a:lnTo>
                <a:lnTo>
                  <a:pt x="738" y="115"/>
                </a:lnTo>
                <a:lnTo>
                  <a:pt x="743" y="93"/>
                </a:lnTo>
                <a:lnTo>
                  <a:pt x="746" y="74"/>
                </a:lnTo>
                <a:lnTo>
                  <a:pt x="748" y="55"/>
                </a:lnTo>
                <a:lnTo>
                  <a:pt x="748" y="55"/>
                </a:lnTo>
                <a:lnTo>
                  <a:pt x="726" y="43"/>
                </a:lnTo>
                <a:lnTo>
                  <a:pt x="705" y="33"/>
                </a:lnTo>
                <a:lnTo>
                  <a:pt x="681" y="23"/>
                </a:lnTo>
                <a:lnTo>
                  <a:pt x="657" y="14"/>
                </a:lnTo>
                <a:lnTo>
                  <a:pt x="632" y="9"/>
                </a:lnTo>
                <a:lnTo>
                  <a:pt x="606" y="3"/>
                </a:lnTo>
                <a:lnTo>
                  <a:pt x="579" y="1"/>
                </a:lnTo>
                <a:lnTo>
                  <a:pt x="552" y="0"/>
                </a:lnTo>
                <a:lnTo>
                  <a:pt x="552" y="0"/>
                </a:lnTo>
                <a:lnTo>
                  <a:pt x="523" y="1"/>
                </a:lnTo>
                <a:lnTo>
                  <a:pt x="495" y="4"/>
                </a:lnTo>
                <a:lnTo>
                  <a:pt x="467" y="9"/>
                </a:lnTo>
                <a:lnTo>
                  <a:pt x="441" y="16"/>
                </a:lnTo>
                <a:lnTo>
                  <a:pt x="415" y="25"/>
                </a:lnTo>
                <a:lnTo>
                  <a:pt x="389" y="35"/>
                </a:lnTo>
                <a:lnTo>
                  <a:pt x="365" y="47"/>
                </a:lnTo>
                <a:lnTo>
                  <a:pt x="341" y="61"/>
                </a:lnTo>
                <a:lnTo>
                  <a:pt x="341" y="61"/>
                </a:lnTo>
                <a:lnTo>
                  <a:pt x="344" y="78"/>
                </a:lnTo>
                <a:lnTo>
                  <a:pt x="347" y="98"/>
                </a:lnTo>
                <a:lnTo>
                  <a:pt x="352" y="118"/>
                </a:lnTo>
                <a:lnTo>
                  <a:pt x="359" y="141"/>
                </a:lnTo>
                <a:lnTo>
                  <a:pt x="366" y="166"/>
                </a:lnTo>
                <a:lnTo>
                  <a:pt x="376" y="192"/>
                </a:lnTo>
                <a:lnTo>
                  <a:pt x="387" y="219"/>
                </a:lnTo>
                <a:lnTo>
                  <a:pt x="399" y="249"/>
                </a:lnTo>
                <a:lnTo>
                  <a:pt x="399" y="249"/>
                </a:lnTo>
                <a:lnTo>
                  <a:pt x="384" y="249"/>
                </a:lnTo>
                <a:lnTo>
                  <a:pt x="384" y="249"/>
                </a:lnTo>
                <a:lnTo>
                  <a:pt x="368" y="234"/>
                </a:lnTo>
                <a:lnTo>
                  <a:pt x="355" y="217"/>
                </a:lnTo>
                <a:lnTo>
                  <a:pt x="342" y="200"/>
                </a:lnTo>
                <a:lnTo>
                  <a:pt x="332" y="180"/>
                </a:lnTo>
                <a:lnTo>
                  <a:pt x="322" y="161"/>
                </a:lnTo>
                <a:lnTo>
                  <a:pt x="313" y="139"/>
                </a:lnTo>
                <a:lnTo>
                  <a:pt x="306" y="116"/>
                </a:lnTo>
                <a:lnTo>
                  <a:pt x="299" y="92"/>
                </a:lnTo>
                <a:lnTo>
                  <a:pt x="299" y="92"/>
                </a:lnTo>
                <a:lnTo>
                  <a:pt x="284" y="102"/>
                </a:lnTo>
                <a:lnTo>
                  <a:pt x="270" y="114"/>
                </a:lnTo>
                <a:lnTo>
                  <a:pt x="257" y="128"/>
                </a:lnTo>
                <a:lnTo>
                  <a:pt x="244" y="143"/>
                </a:lnTo>
                <a:lnTo>
                  <a:pt x="232" y="160"/>
                </a:lnTo>
                <a:lnTo>
                  <a:pt x="221" y="178"/>
                </a:lnTo>
                <a:lnTo>
                  <a:pt x="211" y="195"/>
                </a:lnTo>
                <a:lnTo>
                  <a:pt x="203" y="215"/>
                </a:lnTo>
                <a:lnTo>
                  <a:pt x="195" y="234"/>
                </a:lnTo>
                <a:lnTo>
                  <a:pt x="187" y="254"/>
                </a:lnTo>
                <a:lnTo>
                  <a:pt x="182" y="273"/>
                </a:lnTo>
                <a:lnTo>
                  <a:pt x="177" y="293"/>
                </a:lnTo>
                <a:lnTo>
                  <a:pt x="173" y="311"/>
                </a:lnTo>
                <a:lnTo>
                  <a:pt x="170" y="330"/>
                </a:lnTo>
                <a:lnTo>
                  <a:pt x="169" y="348"/>
                </a:lnTo>
                <a:lnTo>
                  <a:pt x="169" y="364"/>
                </a:lnTo>
                <a:lnTo>
                  <a:pt x="109" y="382"/>
                </a:lnTo>
                <a:lnTo>
                  <a:pt x="109" y="472"/>
                </a:lnTo>
                <a:lnTo>
                  <a:pt x="186" y="472"/>
                </a:lnTo>
                <a:lnTo>
                  <a:pt x="186" y="472"/>
                </a:lnTo>
                <a:close/>
                <a:moveTo>
                  <a:pt x="297" y="472"/>
                </a:moveTo>
                <a:lnTo>
                  <a:pt x="465" y="472"/>
                </a:lnTo>
                <a:lnTo>
                  <a:pt x="793" y="472"/>
                </a:lnTo>
                <a:lnTo>
                  <a:pt x="795" y="472"/>
                </a:lnTo>
                <a:lnTo>
                  <a:pt x="795" y="472"/>
                </a:lnTo>
                <a:lnTo>
                  <a:pt x="793" y="503"/>
                </a:lnTo>
                <a:lnTo>
                  <a:pt x="789" y="535"/>
                </a:lnTo>
                <a:lnTo>
                  <a:pt x="783" y="564"/>
                </a:lnTo>
                <a:lnTo>
                  <a:pt x="774" y="592"/>
                </a:lnTo>
                <a:lnTo>
                  <a:pt x="763" y="619"/>
                </a:lnTo>
                <a:lnTo>
                  <a:pt x="750" y="645"/>
                </a:lnTo>
                <a:lnTo>
                  <a:pt x="736" y="669"/>
                </a:lnTo>
                <a:lnTo>
                  <a:pt x="720" y="691"/>
                </a:lnTo>
                <a:lnTo>
                  <a:pt x="720" y="691"/>
                </a:lnTo>
                <a:lnTo>
                  <a:pt x="702" y="710"/>
                </a:lnTo>
                <a:lnTo>
                  <a:pt x="683" y="728"/>
                </a:lnTo>
                <a:lnTo>
                  <a:pt x="673" y="736"/>
                </a:lnTo>
                <a:lnTo>
                  <a:pt x="662" y="744"/>
                </a:lnTo>
                <a:lnTo>
                  <a:pt x="653" y="750"/>
                </a:lnTo>
                <a:lnTo>
                  <a:pt x="641" y="756"/>
                </a:lnTo>
                <a:lnTo>
                  <a:pt x="630" y="762"/>
                </a:lnTo>
                <a:lnTo>
                  <a:pt x="619" y="767"/>
                </a:lnTo>
                <a:lnTo>
                  <a:pt x="607" y="771"/>
                </a:lnTo>
                <a:lnTo>
                  <a:pt x="595" y="774"/>
                </a:lnTo>
                <a:lnTo>
                  <a:pt x="583" y="776"/>
                </a:lnTo>
                <a:lnTo>
                  <a:pt x="571" y="779"/>
                </a:lnTo>
                <a:lnTo>
                  <a:pt x="558" y="780"/>
                </a:lnTo>
                <a:lnTo>
                  <a:pt x="546" y="781"/>
                </a:lnTo>
                <a:lnTo>
                  <a:pt x="546" y="781"/>
                </a:lnTo>
                <a:lnTo>
                  <a:pt x="546" y="781"/>
                </a:lnTo>
                <a:lnTo>
                  <a:pt x="533" y="780"/>
                </a:lnTo>
                <a:lnTo>
                  <a:pt x="521" y="779"/>
                </a:lnTo>
                <a:lnTo>
                  <a:pt x="509" y="776"/>
                </a:lnTo>
                <a:lnTo>
                  <a:pt x="497" y="774"/>
                </a:lnTo>
                <a:lnTo>
                  <a:pt x="486" y="771"/>
                </a:lnTo>
                <a:lnTo>
                  <a:pt x="474" y="767"/>
                </a:lnTo>
                <a:lnTo>
                  <a:pt x="462" y="762"/>
                </a:lnTo>
                <a:lnTo>
                  <a:pt x="451" y="756"/>
                </a:lnTo>
                <a:lnTo>
                  <a:pt x="440" y="750"/>
                </a:lnTo>
                <a:lnTo>
                  <a:pt x="429" y="744"/>
                </a:lnTo>
                <a:lnTo>
                  <a:pt x="419" y="736"/>
                </a:lnTo>
                <a:lnTo>
                  <a:pt x="410" y="728"/>
                </a:lnTo>
                <a:lnTo>
                  <a:pt x="390" y="710"/>
                </a:lnTo>
                <a:lnTo>
                  <a:pt x="373" y="691"/>
                </a:lnTo>
                <a:lnTo>
                  <a:pt x="373" y="691"/>
                </a:lnTo>
                <a:lnTo>
                  <a:pt x="357" y="669"/>
                </a:lnTo>
                <a:lnTo>
                  <a:pt x="341" y="645"/>
                </a:lnTo>
                <a:lnTo>
                  <a:pt x="329" y="619"/>
                </a:lnTo>
                <a:lnTo>
                  <a:pt x="319" y="592"/>
                </a:lnTo>
                <a:lnTo>
                  <a:pt x="310" y="564"/>
                </a:lnTo>
                <a:lnTo>
                  <a:pt x="303" y="535"/>
                </a:lnTo>
                <a:lnTo>
                  <a:pt x="299" y="503"/>
                </a:lnTo>
                <a:lnTo>
                  <a:pt x="297" y="472"/>
                </a:lnTo>
                <a:lnTo>
                  <a:pt x="297" y="4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8057" tIns="29028" rIns="58057" bIns="29028" numCol="1" anchor="t" anchorCtr="0" compatLnSpc="1">
            <a:prstTxWarp prst="textNoShape">
              <a:avLst/>
            </a:prstTxWarp>
          </a:bodyPr>
          <a:lstStyle/>
          <a:p>
            <a:pPr defTabSz="646834"/>
            <a:endParaRPr lang="en-GB" sz="127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Freeform 15"/>
          <p:cNvSpPr>
            <a:spLocks noChangeAspect="1" noEditPoints="1"/>
          </p:cNvSpPr>
          <p:nvPr/>
        </p:nvSpPr>
        <p:spPr bwMode="auto">
          <a:xfrm>
            <a:off x="3803949" y="3417057"/>
            <a:ext cx="451691" cy="244247"/>
          </a:xfrm>
          <a:custGeom>
            <a:avLst/>
            <a:gdLst>
              <a:gd name="T0" fmla="*/ 33 w 195"/>
              <a:gd name="T1" fmla="*/ 67 h 102"/>
              <a:gd name="T2" fmla="*/ 13 w 195"/>
              <a:gd name="T3" fmla="*/ 74 h 102"/>
              <a:gd name="T4" fmla="*/ 35 w 195"/>
              <a:gd name="T5" fmla="*/ 54 h 102"/>
              <a:gd name="T6" fmla="*/ 13 w 195"/>
              <a:gd name="T7" fmla="*/ 60 h 102"/>
              <a:gd name="T8" fmla="*/ 35 w 195"/>
              <a:gd name="T9" fmla="*/ 54 h 102"/>
              <a:gd name="T10" fmla="*/ 47 w 195"/>
              <a:gd name="T11" fmla="*/ 98 h 102"/>
              <a:gd name="T12" fmla="*/ 9 w 195"/>
              <a:gd name="T13" fmla="*/ 102 h 102"/>
              <a:gd name="T14" fmla="*/ 0 w 195"/>
              <a:gd name="T15" fmla="*/ 20 h 102"/>
              <a:gd name="T16" fmla="*/ 13 w 195"/>
              <a:gd name="T17" fmla="*/ 11 h 102"/>
              <a:gd name="T18" fmla="*/ 13 w 195"/>
              <a:gd name="T19" fmla="*/ 0 h 102"/>
              <a:gd name="T20" fmla="*/ 29 w 195"/>
              <a:gd name="T21" fmla="*/ 0 h 102"/>
              <a:gd name="T22" fmla="*/ 35 w 195"/>
              <a:gd name="T23" fmla="*/ 7 h 102"/>
              <a:gd name="T24" fmla="*/ 39 w 195"/>
              <a:gd name="T25" fmla="*/ 11 h 102"/>
              <a:gd name="T26" fmla="*/ 48 w 195"/>
              <a:gd name="T27" fmla="*/ 32 h 102"/>
              <a:gd name="T28" fmla="*/ 47 w 195"/>
              <a:gd name="T29" fmla="*/ 36 h 102"/>
              <a:gd name="T30" fmla="*/ 42 w 195"/>
              <a:gd name="T31" fmla="*/ 23 h 102"/>
              <a:gd name="T32" fmla="*/ 11 w 195"/>
              <a:gd name="T33" fmla="*/ 18 h 102"/>
              <a:gd name="T34" fmla="*/ 6 w 195"/>
              <a:gd name="T35" fmla="*/ 91 h 102"/>
              <a:gd name="T36" fmla="*/ 37 w 195"/>
              <a:gd name="T37" fmla="*/ 96 h 102"/>
              <a:gd name="T38" fmla="*/ 42 w 195"/>
              <a:gd name="T39" fmla="*/ 90 h 102"/>
              <a:gd name="T40" fmla="*/ 29 w 195"/>
              <a:gd name="T41" fmla="*/ 11 h 102"/>
              <a:gd name="T42" fmla="*/ 19 w 195"/>
              <a:gd name="T43" fmla="*/ 7 h 102"/>
              <a:gd name="T44" fmla="*/ 35 w 195"/>
              <a:gd name="T45" fmla="*/ 26 h 102"/>
              <a:gd name="T46" fmla="*/ 13 w 195"/>
              <a:gd name="T47" fmla="*/ 33 h 102"/>
              <a:gd name="T48" fmla="*/ 35 w 195"/>
              <a:gd name="T49" fmla="*/ 26 h 102"/>
              <a:gd name="T50" fmla="*/ 35 w 195"/>
              <a:gd name="T51" fmla="*/ 88 h 102"/>
              <a:gd name="T52" fmla="*/ 13 w 195"/>
              <a:gd name="T53" fmla="*/ 81 h 102"/>
              <a:gd name="T54" fmla="*/ 193 w 195"/>
              <a:gd name="T55" fmla="*/ 80 h 102"/>
              <a:gd name="T56" fmla="*/ 184 w 195"/>
              <a:gd name="T57" fmla="*/ 86 h 102"/>
              <a:gd name="T58" fmla="*/ 149 w 195"/>
              <a:gd name="T59" fmla="*/ 86 h 102"/>
              <a:gd name="T60" fmla="*/ 64 w 195"/>
              <a:gd name="T61" fmla="*/ 101 h 102"/>
              <a:gd name="T62" fmla="*/ 46 w 195"/>
              <a:gd name="T63" fmla="*/ 83 h 102"/>
              <a:gd name="T64" fmla="*/ 52 w 195"/>
              <a:gd name="T65" fmla="*/ 39 h 102"/>
              <a:gd name="T66" fmla="*/ 57 w 195"/>
              <a:gd name="T67" fmla="*/ 35 h 102"/>
              <a:gd name="T68" fmla="*/ 117 w 195"/>
              <a:gd name="T69" fmla="*/ 31 h 102"/>
              <a:gd name="T70" fmla="*/ 193 w 195"/>
              <a:gd name="T71" fmla="*/ 65 h 102"/>
              <a:gd name="T72" fmla="*/ 58 w 195"/>
              <a:gd name="T73" fmla="*/ 49 h 102"/>
              <a:gd name="T74" fmla="*/ 76 w 195"/>
              <a:gd name="T75" fmla="*/ 37 h 102"/>
              <a:gd name="T76" fmla="*/ 57 w 195"/>
              <a:gd name="T77" fmla="*/ 47 h 102"/>
              <a:gd name="T78" fmla="*/ 77 w 195"/>
              <a:gd name="T79" fmla="*/ 84 h 102"/>
              <a:gd name="T80" fmla="*/ 51 w 195"/>
              <a:gd name="T81" fmla="*/ 84 h 102"/>
              <a:gd name="T82" fmla="*/ 77 w 195"/>
              <a:gd name="T83" fmla="*/ 84 h 102"/>
              <a:gd name="T84" fmla="*/ 116 w 195"/>
              <a:gd name="T85" fmla="*/ 37 h 102"/>
              <a:gd name="T86" fmla="*/ 81 w 195"/>
              <a:gd name="T87" fmla="*/ 36 h 102"/>
              <a:gd name="T88" fmla="*/ 139 w 195"/>
              <a:gd name="T89" fmla="*/ 52 h 102"/>
              <a:gd name="T90" fmla="*/ 180 w 195"/>
              <a:gd name="T91" fmla="*/ 84 h 102"/>
              <a:gd name="T92" fmla="*/ 154 w 195"/>
              <a:gd name="T93" fmla="*/ 84 h 102"/>
              <a:gd name="T94" fmla="*/ 180 w 195"/>
              <a:gd name="T95" fmla="*/ 84 h 102"/>
              <a:gd name="T96" fmla="*/ 13 w 195"/>
              <a:gd name="T97" fmla="*/ 40 h 102"/>
              <a:gd name="T98" fmla="*/ 35 w 195"/>
              <a:gd name="T99" fmla="*/ 4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5" h="102">
                <a:moveTo>
                  <a:pt x="13" y="67"/>
                </a:moveTo>
                <a:cubicBezTo>
                  <a:pt x="33" y="67"/>
                  <a:pt x="33" y="67"/>
                  <a:pt x="33" y="67"/>
                </a:cubicBezTo>
                <a:cubicBezTo>
                  <a:pt x="32" y="69"/>
                  <a:pt x="32" y="71"/>
                  <a:pt x="32" y="74"/>
                </a:cubicBezTo>
                <a:cubicBezTo>
                  <a:pt x="13" y="74"/>
                  <a:pt x="13" y="74"/>
                  <a:pt x="13" y="74"/>
                </a:cubicBezTo>
                <a:lnTo>
                  <a:pt x="13" y="67"/>
                </a:lnTo>
                <a:close/>
                <a:moveTo>
                  <a:pt x="35" y="54"/>
                </a:moveTo>
                <a:cubicBezTo>
                  <a:pt x="13" y="54"/>
                  <a:pt x="13" y="54"/>
                  <a:pt x="13" y="54"/>
                </a:cubicBezTo>
                <a:cubicBezTo>
                  <a:pt x="13" y="60"/>
                  <a:pt x="13" y="60"/>
                  <a:pt x="13" y="60"/>
                </a:cubicBezTo>
                <a:cubicBezTo>
                  <a:pt x="34" y="60"/>
                  <a:pt x="34" y="60"/>
                  <a:pt x="34" y="60"/>
                </a:cubicBezTo>
                <a:cubicBezTo>
                  <a:pt x="34" y="58"/>
                  <a:pt x="35" y="55"/>
                  <a:pt x="35" y="54"/>
                </a:cubicBezTo>
                <a:close/>
                <a:moveTo>
                  <a:pt x="42" y="90"/>
                </a:moveTo>
                <a:cubicBezTo>
                  <a:pt x="43" y="93"/>
                  <a:pt x="44" y="96"/>
                  <a:pt x="47" y="98"/>
                </a:cubicBezTo>
                <a:cubicBezTo>
                  <a:pt x="45" y="101"/>
                  <a:pt x="42" y="102"/>
                  <a:pt x="39" y="102"/>
                </a:cubicBezTo>
                <a:cubicBezTo>
                  <a:pt x="9" y="102"/>
                  <a:pt x="9" y="102"/>
                  <a:pt x="9" y="102"/>
                </a:cubicBezTo>
                <a:cubicBezTo>
                  <a:pt x="4" y="102"/>
                  <a:pt x="0" y="98"/>
                  <a:pt x="0" y="93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5"/>
                  <a:pt x="4" y="11"/>
                  <a:pt x="9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0"/>
                  <a:pt x="13" y="0"/>
                  <a:pt x="1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5" y="7"/>
                  <a:pt x="35" y="7"/>
                  <a:pt x="35" y="7"/>
                </a:cubicBezTo>
                <a:cubicBezTo>
                  <a:pt x="35" y="11"/>
                  <a:pt x="35" y="11"/>
                  <a:pt x="35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44" y="11"/>
                  <a:pt x="48" y="15"/>
                  <a:pt x="48" y="20"/>
                </a:cubicBezTo>
                <a:cubicBezTo>
                  <a:pt x="48" y="32"/>
                  <a:pt x="48" y="32"/>
                  <a:pt x="48" y="32"/>
                </a:cubicBezTo>
                <a:cubicBezTo>
                  <a:pt x="45" y="32"/>
                  <a:pt x="45" y="32"/>
                  <a:pt x="45" y="32"/>
                </a:cubicBezTo>
                <a:cubicBezTo>
                  <a:pt x="46" y="32"/>
                  <a:pt x="47" y="34"/>
                  <a:pt x="47" y="36"/>
                </a:cubicBezTo>
                <a:cubicBezTo>
                  <a:pt x="45" y="37"/>
                  <a:pt x="44" y="39"/>
                  <a:pt x="42" y="40"/>
                </a:cubicBezTo>
                <a:cubicBezTo>
                  <a:pt x="42" y="23"/>
                  <a:pt x="42" y="23"/>
                  <a:pt x="42" y="23"/>
                </a:cubicBezTo>
                <a:cubicBezTo>
                  <a:pt x="42" y="20"/>
                  <a:pt x="39" y="18"/>
                  <a:pt x="37" y="18"/>
                </a:cubicBezTo>
                <a:cubicBezTo>
                  <a:pt x="11" y="18"/>
                  <a:pt x="11" y="18"/>
                  <a:pt x="11" y="18"/>
                </a:cubicBezTo>
                <a:cubicBezTo>
                  <a:pt x="8" y="18"/>
                  <a:pt x="6" y="20"/>
                  <a:pt x="6" y="23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4"/>
                  <a:pt x="8" y="96"/>
                  <a:pt x="11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9" y="96"/>
                  <a:pt x="42" y="94"/>
                  <a:pt x="42" y="91"/>
                </a:cubicBezTo>
                <a:lnTo>
                  <a:pt x="42" y="90"/>
                </a:lnTo>
                <a:close/>
                <a:moveTo>
                  <a:pt x="19" y="11"/>
                </a:moveTo>
                <a:cubicBezTo>
                  <a:pt x="29" y="11"/>
                  <a:pt x="29" y="11"/>
                  <a:pt x="29" y="11"/>
                </a:cubicBezTo>
                <a:cubicBezTo>
                  <a:pt x="29" y="7"/>
                  <a:pt x="29" y="7"/>
                  <a:pt x="29" y="7"/>
                </a:cubicBezTo>
                <a:cubicBezTo>
                  <a:pt x="19" y="7"/>
                  <a:pt x="19" y="7"/>
                  <a:pt x="19" y="7"/>
                </a:cubicBezTo>
                <a:lnTo>
                  <a:pt x="19" y="11"/>
                </a:lnTo>
                <a:close/>
                <a:moveTo>
                  <a:pt x="35" y="26"/>
                </a:moveTo>
                <a:cubicBezTo>
                  <a:pt x="13" y="26"/>
                  <a:pt x="13" y="26"/>
                  <a:pt x="13" y="26"/>
                </a:cubicBezTo>
                <a:cubicBezTo>
                  <a:pt x="13" y="33"/>
                  <a:pt x="13" y="33"/>
                  <a:pt x="13" y="33"/>
                </a:cubicBezTo>
                <a:cubicBezTo>
                  <a:pt x="35" y="33"/>
                  <a:pt x="35" y="33"/>
                  <a:pt x="35" y="33"/>
                </a:cubicBezTo>
                <a:lnTo>
                  <a:pt x="35" y="26"/>
                </a:lnTo>
                <a:close/>
                <a:moveTo>
                  <a:pt x="13" y="88"/>
                </a:moveTo>
                <a:cubicBezTo>
                  <a:pt x="35" y="88"/>
                  <a:pt x="35" y="88"/>
                  <a:pt x="35" y="88"/>
                </a:cubicBezTo>
                <a:cubicBezTo>
                  <a:pt x="35" y="81"/>
                  <a:pt x="35" y="81"/>
                  <a:pt x="35" y="81"/>
                </a:cubicBezTo>
                <a:cubicBezTo>
                  <a:pt x="13" y="81"/>
                  <a:pt x="13" y="81"/>
                  <a:pt x="13" y="81"/>
                </a:cubicBezTo>
                <a:lnTo>
                  <a:pt x="13" y="88"/>
                </a:lnTo>
                <a:close/>
                <a:moveTo>
                  <a:pt x="193" y="80"/>
                </a:moveTo>
                <a:cubicBezTo>
                  <a:pt x="192" y="86"/>
                  <a:pt x="185" y="86"/>
                  <a:pt x="185" y="86"/>
                </a:cubicBezTo>
                <a:cubicBezTo>
                  <a:pt x="185" y="86"/>
                  <a:pt x="184" y="86"/>
                  <a:pt x="184" y="86"/>
                </a:cubicBezTo>
                <a:cubicBezTo>
                  <a:pt x="183" y="94"/>
                  <a:pt x="176" y="101"/>
                  <a:pt x="167" y="101"/>
                </a:cubicBezTo>
                <a:cubicBezTo>
                  <a:pt x="158" y="101"/>
                  <a:pt x="150" y="95"/>
                  <a:pt x="149" y="86"/>
                </a:cubicBezTo>
                <a:cubicBezTo>
                  <a:pt x="128" y="86"/>
                  <a:pt x="101" y="86"/>
                  <a:pt x="81" y="86"/>
                </a:cubicBezTo>
                <a:cubicBezTo>
                  <a:pt x="80" y="95"/>
                  <a:pt x="73" y="101"/>
                  <a:pt x="64" y="101"/>
                </a:cubicBezTo>
                <a:cubicBezTo>
                  <a:pt x="54" y="101"/>
                  <a:pt x="46" y="93"/>
                  <a:pt x="46" y="84"/>
                </a:cubicBezTo>
                <a:cubicBezTo>
                  <a:pt x="46" y="83"/>
                  <a:pt x="46" y="83"/>
                  <a:pt x="46" y="83"/>
                </a:cubicBezTo>
                <a:cubicBezTo>
                  <a:pt x="34" y="78"/>
                  <a:pt x="38" y="68"/>
                  <a:pt x="39" y="66"/>
                </a:cubicBezTo>
                <a:cubicBezTo>
                  <a:pt x="40" y="45"/>
                  <a:pt x="48" y="42"/>
                  <a:pt x="52" y="39"/>
                </a:cubicBezTo>
                <a:cubicBezTo>
                  <a:pt x="52" y="37"/>
                  <a:pt x="51" y="35"/>
                  <a:pt x="50" y="35"/>
                </a:cubicBezTo>
                <a:cubicBezTo>
                  <a:pt x="57" y="35"/>
                  <a:pt x="57" y="35"/>
                  <a:pt x="57" y="35"/>
                </a:cubicBezTo>
                <a:cubicBezTo>
                  <a:pt x="57" y="35"/>
                  <a:pt x="57" y="35"/>
                  <a:pt x="57" y="35"/>
                </a:cubicBezTo>
                <a:cubicBezTo>
                  <a:pt x="74" y="27"/>
                  <a:pt x="117" y="31"/>
                  <a:pt x="117" y="31"/>
                </a:cubicBezTo>
                <a:cubicBezTo>
                  <a:pt x="124" y="33"/>
                  <a:pt x="142" y="42"/>
                  <a:pt x="155" y="51"/>
                </a:cubicBezTo>
                <a:cubicBezTo>
                  <a:pt x="184" y="52"/>
                  <a:pt x="192" y="60"/>
                  <a:pt x="193" y="65"/>
                </a:cubicBezTo>
                <a:cubicBezTo>
                  <a:pt x="195" y="71"/>
                  <a:pt x="195" y="75"/>
                  <a:pt x="193" y="80"/>
                </a:cubicBezTo>
                <a:close/>
                <a:moveTo>
                  <a:pt x="58" y="49"/>
                </a:moveTo>
                <a:cubicBezTo>
                  <a:pt x="60" y="49"/>
                  <a:pt x="65" y="49"/>
                  <a:pt x="70" y="49"/>
                </a:cubicBezTo>
                <a:cubicBezTo>
                  <a:pt x="76" y="37"/>
                  <a:pt x="76" y="37"/>
                  <a:pt x="76" y="37"/>
                </a:cubicBezTo>
                <a:cubicBezTo>
                  <a:pt x="74" y="37"/>
                  <a:pt x="73" y="37"/>
                  <a:pt x="72" y="38"/>
                </a:cubicBezTo>
                <a:cubicBezTo>
                  <a:pt x="65" y="40"/>
                  <a:pt x="60" y="45"/>
                  <a:pt x="57" y="47"/>
                </a:cubicBezTo>
                <a:cubicBezTo>
                  <a:pt x="57" y="48"/>
                  <a:pt x="57" y="49"/>
                  <a:pt x="58" y="49"/>
                </a:cubicBezTo>
                <a:close/>
                <a:moveTo>
                  <a:pt x="77" y="84"/>
                </a:moveTo>
                <a:cubicBezTo>
                  <a:pt x="77" y="76"/>
                  <a:pt x="71" y="71"/>
                  <a:pt x="64" y="71"/>
                </a:cubicBezTo>
                <a:cubicBezTo>
                  <a:pt x="57" y="71"/>
                  <a:pt x="51" y="76"/>
                  <a:pt x="51" y="84"/>
                </a:cubicBezTo>
                <a:cubicBezTo>
                  <a:pt x="51" y="91"/>
                  <a:pt x="57" y="96"/>
                  <a:pt x="64" y="96"/>
                </a:cubicBezTo>
                <a:cubicBezTo>
                  <a:pt x="71" y="96"/>
                  <a:pt x="77" y="91"/>
                  <a:pt x="77" y="84"/>
                </a:cubicBezTo>
                <a:close/>
                <a:moveTo>
                  <a:pt x="140" y="50"/>
                </a:moveTo>
                <a:cubicBezTo>
                  <a:pt x="134" y="47"/>
                  <a:pt x="120" y="39"/>
                  <a:pt x="116" y="37"/>
                </a:cubicBezTo>
                <a:cubicBezTo>
                  <a:pt x="116" y="37"/>
                  <a:pt x="116" y="37"/>
                  <a:pt x="116" y="37"/>
                </a:cubicBezTo>
                <a:cubicBezTo>
                  <a:pt x="110" y="36"/>
                  <a:pt x="93" y="35"/>
                  <a:pt x="81" y="36"/>
                </a:cubicBezTo>
                <a:cubicBezTo>
                  <a:pt x="76" y="49"/>
                  <a:pt x="76" y="49"/>
                  <a:pt x="76" y="49"/>
                </a:cubicBezTo>
                <a:cubicBezTo>
                  <a:pt x="97" y="50"/>
                  <a:pt x="129" y="51"/>
                  <a:pt x="139" y="52"/>
                </a:cubicBezTo>
                <a:cubicBezTo>
                  <a:pt x="140" y="52"/>
                  <a:pt x="140" y="50"/>
                  <a:pt x="140" y="50"/>
                </a:cubicBezTo>
                <a:close/>
                <a:moveTo>
                  <a:pt x="180" y="84"/>
                </a:moveTo>
                <a:cubicBezTo>
                  <a:pt x="180" y="76"/>
                  <a:pt x="174" y="71"/>
                  <a:pt x="167" y="71"/>
                </a:cubicBezTo>
                <a:cubicBezTo>
                  <a:pt x="160" y="71"/>
                  <a:pt x="154" y="76"/>
                  <a:pt x="154" y="84"/>
                </a:cubicBezTo>
                <a:cubicBezTo>
                  <a:pt x="154" y="91"/>
                  <a:pt x="160" y="96"/>
                  <a:pt x="167" y="96"/>
                </a:cubicBezTo>
                <a:cubicBezTo>
                  <a:pt x="174" y="96"/>
                  <a:pt x="180" y="91"/>
                  <a:pt x="180" y="84"/>
                </a:cubicBezTo>
                <a:close/>
                <a:moveTo>
                  <a:pt x="35" y="40"/>
                </a:moveTo>
                <a:cubicBezTo>
                  <a:pt x="13" y="40"/>
                  <a:pt x="13" y="40"/>
                  <a:pt x="13" y="40"/>
                </a:cubicBezTo>
                <a:cubicBezTo>
                  <a:pt x="13" y="47"/>
                  <a:pt x="13" y="47"/>
                  <a:pt x="13" y="47"/>
                </a:cubicBezTo>
                <a:cubicBezTo>
                  <a:pt x="35" y="47"/>
                  <a:pt x="35" y="47"/>
                  <a:pt x="35" y="47"/>
                </a:cubicBezTo>
                <a:lnTo>
                  <a:pt x="35" y="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4011" tIns="32005" rIns="64011" bIns="32005" numCol="1" anchor="t" anchorCtr="0" compatLnSpc="1">
            <a:prstTxWarp prst="textNoShape">
              <a:avLst/>
            </a:prstTxWarp>
          </a:bodyPr>
          <a:lstStyle/>
          <a:p>
            <a:pPr defTabSz="646834"/>
            <a:endParaRPr lang="de-DE" sz="1399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5322F53-F3EF-458D-B77A-27D15EF80303}"/>
              </a:ext>
            </a:extLst>
          </p:cNvPr>
          <p:cNvSpPr/>
          <p:nvPr/>
        </p:nvSpPr>
        <p:spPr>
          <a:xfrm>
            <a:off x="2243310" y="4021736"/>
            <a:ext cx="2120828" cy="28008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68" b="1" dirty="0">
                <a:solidFill>
                  <a:schemeClr val="accent1">
                    <a:lumMod val="75000"/>
                  </a:schemeClr>
                </a:solidFill>
              </a:rPr>
              <a:t>Cogestionado con MITERD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1F3FC54-E3E3-4C91-AA37-D5CE28CA10AE}"/>
              </a:ext>
            </a:extLst>
          </p:cNvPr>
          <p:cNvSpPr txBox="1"/>
          <p:nvPr/>
        </p:nvSpPr>
        <p:spPr>
          <a:xfrm>
            <a:off x="3489634" y="236202"/>
            <a:ext cx="5428155" cy="2814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8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782" dirty="0"/>
              <a:t>COMPONENTES GESTIONADAS POR MITMA</a:t>
            </a:r>
          </a:p>
        </p:txBody>
      </p:sp>
      <p:sp>
        <p:nvSpPr>
          <p:cNvPr id="17" name="Forma libre 8">
            <a:extLst>
              <a:ext uri="{FF2B5EF4-FFF2-40B4-BE49-F238E27FC236}">
                <a16:creationId xmlns:a16="http://schemas.microsoft.com/office/drawing/2014/main" id="{72C63D77-4FF0-4525-9BE0-DD23A71203F9}"/>
              </a:ext>
            </a:extLst>
          </p:cNvPr>
          <p:cNvSpPr/>
          <p:nvPr/>
        </p:nvSpPr>
        <p:spPr>
          <a:xfrm>
            <a:off x="2049839" y="5028613"/>
            <a:ext cx="2120828" cy="390439"/>
          </a:xfrm>
          <a:custGeom>
            <a:avLst/>
            <a:gdLst>
              <a:gd name="connsiteX0" fmla="*/ 0 w 1701562"/>
              <a:gd name="connsiteY0" fmla="*/ 0 h 1475573"/>
              <a:gd name="connsiteX1" fmla="*/ 1701562 w 1701562"/>
              <a:gd name="connsiteY1" fmla="*/ 0 h 1475573"/>
              <a:gd name="connsiteX2" fmla="*/ 1701562 w 1701562"/>
              <a:gd name="connsiteY2" fmla="*/ 1475573 h 1475573"/>
              <a:gd name="connsiteX3" fmla="*/ 0 w 1701562"/>
              <a:gd name="connsiteY3" fmla="*/ 1475573 h 1475573"/>
              <a:gd name="connsiteX4" fmla="*/ 0 w 1701562"/>
              <a:gd name="connsiteY4" fmla="*/ 0 h 1475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562" h="1475573">
                <a:moveTo>
                  <a:pt x="0" y="0"/>
                </a:moveTo>
                <a:lnTo>
                  <a:pt x="1701562" y="0"/>
                </a:lnTo>
                <a:lnTo>
                  <a:pt x="1701562" y="1475573"/>
                </a:lnTo>
                <a:lnTo>
                  <a:pt x="0" y="147557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rtlCol="0" anchor="t" anchorCtr="0">
            <a:noAutofit/>
          </a:bodyPr>
          <a:lstStyle/>
          <a:p>
            <a:pPr algn="ctr" defTabSz="660053">
              <a:spcBef>
                <a:spcPct val="0"/>
              </a:spcBef>
              <a:spcAft>
                <a:spcPct val="35000"/>
              </a:spcAft>
            </a:pPr>
            <a:r>
              <a:rPr lang="es-ES" sz="1710" b="1" cap="all" dirty="0">
                <a:solidFill>
                  <a:schemeClr val="tx2">
                    <a:lumMod val="75000"/>
                  </a:schemeClr>
                </a:solidFill>
              </a:rPr>
              <a:t>Subvenciones a ayuntamientos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A9F74FFF-9045-486A-AFB3-B20E190E3055}"/>
              </a:ext>
            </a:extLst>
          </p:cNvPr>
          <p:cNvSpPr/>
          <p:nvPr/>
        </p:nvSpPr>
        <p:spPr>
          <a:xfrm>
            <a:off x="4791748" y="4943157"/>
            <a:ext cx="1595820" cy="6213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anchor="ctr" anchorCtr="0"/>
          <a:lstStyle/>
          <a:p>
            <a:pPr algn="ctr"/>
            <a:r>
              <a:rPr lang="es-ES" sz="1337" dirty="0"/>
              <a:t>Convocatoria de subvenciones MITMA</a:t>
            </a:r>
            <a:endParaRPr lang="es-ES" sz="1337" i="1" dirty="0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C8A9F266-B0B8-4963-B329-72133AFD2A7D}"/>
              </a:ext>
            </a:extLst>
          </p:cNvPr>
          <p:cNvSpPr/>
          <p:nvPr/>
        </p:nvSpPr>
        <p:spPr>
          <a:xfrm>
            <a:off x="4091691" y="5008850"/>
            <a:ext cx="349533" cy="320798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37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56F51DE-4AF4-4FDD-8BD3-3CA828BE8CB5}"/>
              </a:ext>
            </a:extLst>
          </p:cNvPr>
          <p:cNvSpPr/>
          <p:nvPr/>
        </p:nvSpPr>
        <p:spPr>
          <a:xfrm>
            <a:off x="6574165" y="5062818"/>
            <a:ext cx="1074333" cy="3665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782" b="1" dirty="0">
                <a:solidFill>
                  <a:schemeClr val="tx2"/>
                </a:solidFill>
              </a:rPr>
              <a:t>1.500 M€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D68533DD-F156-44E6-859A-05910921847C}"/>
              </a:ext>
            </a:extLst>
          </p:cNvPr>
          <p:cNvSpPr/>
          <p:nvPr/>
        </p:nvSpPr>
        <p:spPr>
          <a:xfrm>
            <a:off x="4604260" y="4864563"/>
            <a:ext cx="3277315" cy="7785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37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943D5158-B706-4325-827B-46782DC02812}"/>
              </a:ext>
            </a:extLst>
          </p:cNvPr>
          <p:cNvSpPr/>
          <p:nvPr/>
        </p:nvSpPr>
        <p:spPr>
          <a:xfrm>
            <a:off x="8130092" y="4853863"/>
            <a:ext cx="2390269" cy="7620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44345" indent="-244345">
              <a:buFontTx/>
              <a:buChar char="-"/>
            </a:pPr>
            <a:r>
              <a:rPr lang="es-ES" sz="1039" b="1" dirty="0">
                <a:solidFill>
                  <a:srgbClr val="002060"/>
                </a:solidFill>
              </a:rPr>
              <a:t>Orden TMA/892/2021, de 17 de agosto (1.000 M€)</a:t>
            </a:r>
          </a:p>
          <a:p>
            <a:pPr marL="244345" indent="-244345">
              <a:buFontTx/>
              <a:buChar char="-"/>
            </a:pPr>
            <a:r>
              <a:rPr lang="es-ES" sz="1039" b="1" dirty="0">
                <a:solidFill>
                  <a:srgbClr val="002060"/>
                </a:solidFill>
              </a:rPr>
              <a:t>Futura Orden en 2022 (500 M€)</a:t>
            </a:r>
          </a:p>
        </p:txBody>
      </p: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C8CCD998-6552-4BFB-ACEC-39C34202431A}"/>
              </a:ext>
            </a:extLst>
          </p:cNvPr>
          <p:cNvSpPr/>
          <p:nvPr/>
        </p:nvSpPr>
        <p:spPr>
          <a:xfrm>
            <a:off x="2886925" y="4370608"/>
            <a:ext cx="574952" cy="602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539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59F18731-DBC2-444E-B792-D0C188BD7092}"/>
              </a:ext>
            </a:extLst>
          </p:cNvPr>
          <p:cNvSpPr/>
          <p:nvPr/>
        </p:nvSpPr>
        <p:spPr>
          <a:xfrm>
            <a:off x="112314" y="937406"/>
            <a:ext cx="11917040" cy="590945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0075" rIns="250075" rtlCol="0" anchor="ctr"/>
          <a:lstStyle/>
          <a:p>
            <a:pPr algn="ctr">
              <a:tabLst>
                <a:tab pos="7397839" algn="l"/>
              </a:tabLst>
            </a:pPr>
            <a:r>
              <a:rPr lang="es-ES" altLang="es-ES" sz="1563" b="1" dirty="0">
                <a:solidFill>
                  <a:schemeClr val="tx2">
                    <a:lumMod val="75000"/>
                  </a:schemeClr>
                </a:solidFill>
              </a:rPr>
              <a:t>El MITMA lidera 3 de los 30 componentes incluidos en el Plan de Recuperación y Resiliencia de España </a:t>
            </a:r>
          </a:p>
        </p:txBody>
      </p:sp>
      <p:sp>
        <p:nvSpPr>
          <p:cNvPr id="30" name="Marcador de número de diapositiva 1">
            <a:extLst>
              <a:ext uri="{FF2B5EF4-FFF2-40B4-BE49-F238E27FC236}">
                <a16:creationId xmlns:a16="http://schemas.microsoft.com/office/drawing/2014/main" id="{E2BCF5ED-10DA-4CC3-B216-4BD443A8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9373" y="6634087"/>
            <a:ext cx="149981" cy="107478"/>
          </a:xfrm>
        </p:spPr>
        <p:txBody>
          <a:bodyPr/>
          <a:lstStyle/>
          <a:p>
            <a:fld id="{C4C0EDE4-A559-4240-B0A0-4984E98174C6}" type="slidenum">
              <a:rPr lang="es-ES" smtClean="0"/>
              <a:t>2</a:t>
            </a:fld>
            <a:endParaRPr lang="es-ES" dirty="0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58904BCD-9FAC-4EF1-BF78-40AF6AD241A6}"/>
              </a:ext>
            </a:extLst>
          </p:cNvPr>
          <p:cNvSpPr/>
          <p:nvPr/>
        </p:nvSpPr>
        <p:spPr>
          <a:xfrm>
            <a:off x="551384" y="5949281"/>
            <a:ext cx="10729192" cy="7922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De los 2.916 millones destinados a las Zonas de bajas emisiones y transformación del transporte urbano y metropolitano, 1.500 M€, más del 50%, se han destinado a los Ayuntamientos</a:t>
            </a:r>
          </a:p>
        </p:txBody>
      </p:sp>
    </p:spTree>
    <p:extLst>
      <p:ext uri="{BB962C8B-B14F-4D97-AF65-F5344CB8AC3E}">
        <p14:creationId xmlns:p14="http://schemas.microsoft.com/office/powerpoint/2010/main" val="323788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E2E7432-6F35-4EF6-96D1-76E79CFF4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3</a:t>
            </a:fld>
            <a:endParaRPr lang="es-ES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286C6BFE-787D-40EC-91B0-1529166F9D8E}"/>
              </a:ext>
            </a:extLst>
          </p:cNvPr>
          <p:cNvSpPr txBox="1">
            <a:spLocks/>
          </p:cNvSpPr>
          <p:nvPr/>
        </p:nvSpPr>
        <p:spPr>
          <a:xfrm>
            <a:off x="191344" y="1412777"/>
            <a:ext cx="6912768" cy="864096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algn="l"/>
            <a:r>
              <a:rPr lang="es-ES" sz="2000" b="0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probación del Plan de Recuperación por la Comisión Europea</a:t>
            </a:r>
            <a:endParaRPr lang="es-ES" sz="2000" b="0" dirty="0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D83C09BC-0B93-43D8-8008-E75A9088D239}"/>
              </a:ext>
            </a:extLst>
          </p:cNvPr>
          <p:cNvSpPr txBox="1">
            <a:spLocks/>
          </p:cNvSpPr>
          <p:nvPr/>
        </p:nvSpPr>
        <p:spPr>
          <a:xfrm>
            <a:off x="332657" y="1085683"/>
            <a:ext cx="2722950" cy="476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513160" rtl="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defRPr sz="4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57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174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92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9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213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tabLst>
                <a:tab pos="1252061" algn="l"/>
              </a:tabLst>
              <a:defRPr/>
            </a:pPr>
            <a:r>
              <a:rPr lang="es-ES" sz="1600" dirty="0"/>
              <a:t>16 de junio de 2021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740A2318-0407-41E4-A7A5-DB672605A261}"/>
              </a:ext>
            </a:extLst>
          </p:cNvPr>
          <p:cNvSpPr txBox="1">
            <a:spLocks/>
          </p:cNvSpPr>
          <p:nvPr/>
        </p:nvSpPr>
        <p:spPr>
          <a:xfrm>
            <a:off x="191344" y="3051765"/>
            <a:ext cx="8502921" cy="2033419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lvl="1">
              <a:spcAft>
                <a:spcPts val="1000"/>
              </a:spcAft>
            </a:pP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Todas las actuaciones financiadas deben contribuir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 la mejora de la calidad del aire o reducción del ruido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. </a:t>
            </a:r>
          </a:p>
          <a:p>
            <a:pPr lvl="1">
              <a:spcAft>
                <a:spcPts val="1000"/>
              </a:spcAft>
            </a:pP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Parte de los fondos debe destinarse obligatoriamente  a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infraestructura ciclista o vehículos limpios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.</a:t>
            </a:r>
          </a:p>
          <a:p>
            <a:pPr lvl="1">
              <a:spcAft>
                <a:spcPts val="1000"/>
              </a:spcAft>
            </a:pP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Hitos temporales en cuanto a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inversión adjudicada 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y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proyectos terminados</a:t>
            </a:r>
            <a:endParaRPr lang="es-ES" b="0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94BE9F1-12C5-4965-804E-F6AD9D2E5F1F}"/>
              </a:ext>
            </a:extLst>
          </p:cNvPr>
          <p:cNvSpPr txBox="1">
            <a:spLocks/>
          </p:cNvSpPr>
          <p:nvPr/>
        </p:nvSpPr>
        <p:spPr>
          <a:xfrm>
            <a:off x="332657" y="2694911"/>
            <a:ext cx="7929562" cy="476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513160" rtl="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defRPr sz="4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57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174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92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9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213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tabLst>
                <a:tab pos="1252061" algn="l"/>
              </a:tabLst>
              <a:defRPr/>
            </a:pPr>
            <a:r>
              <a:rPr lang="es-ES" sz="1600" dirty="0"/>
              <a:t>Hitos y objetivos de cumplimiento obligatorio que condicionan la recepción de los fondos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F7ADDF7-A9C4-4D57-AA6B-820A7F7F91F5}"/>
              </a:ext>
            </a:extLst>
          </p:cNvPr>
          <p:cNvSpPr/>
          <p:nvPr/>
        </p:nvSpPr>
        <p:spPr>
          <a:xfrm>
            <a:off x="326270" y="5365974"/>
            <a:ext cx="8213673" cy="1152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Se han establecido rigurosos requisitos en la Orden con objeto de asegurar el cumplimiento de los hitos establecidos para España y la disposición de los fondos europeos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95C448C-500A-4541-82E5-30780B51841F}"/>
              </a:ext>
            </a:extLst>
          </p:cNvPr>
          <p:cNvSpPr txBox="1"/>
          <p:nvPr/>
        </p:nvSpPr>
        <p:spPr>
          <a:xfrm>
            <a:off x="3431704" y="116435"/>
            <a:ext cx="8447669" cy="4976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8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782" dirty="0"/>
              <a:t>EL “MARCO” DE LA ORDEN DENTRO DEL PLAN DE RECUPERACIÓN</a:t>
            </a:r>
          </a:p>
        </p:txBody>
      </p:sp>
      <p:pic>
        <p:nvPicPr>
          <p:cNvPr id="14" name="Marcador de posición de imagen 9">
            <a:extLst>
              <a:ext uri="{FF2B5EF4-FFF2-40B4-BE49-F238E27FC236}">
                <a16:creationId xmlns:a16="http://schemas.microsoft.com/office/drawing/2014/main" id="{1D3336CF-5418-4F61-8EA0-BDB2876C0E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r="12155"/>
          <a:stretch/>
        </p:blipFill>
        <p:spPr>
          <a:xfrm>
            <a:off x="8835578" y="912166"/>
            <a:ext cx="3153513" cy="51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0D78D430-43F0-4FE9-BF0C-E94B850D5159}"/>
              </a:ext>
            </a:extLst>
          </p:cNvPr>
          <p:cNvSpPr txBox="1">
            <a:spLocks/>
          </p:cNvSpPr>
          <p:nvPr/>
        </p:nvSpPr>
        <p:spPr>
          <a:xfrm>
            <a:off x="185367" y="1354583"/>
            <a:ext cx="11548934" cy="1575277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marL="269875" lvl="1" indent="-182563">
              <a:spcAft>
                <a:spcPts val="1000"/>
              </a:spcAft>
            </a:pP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Liderado por MITMA y con participación de otros Ministerios (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especialmente Hacienda, MITERD, MINECO)</a:t>
            </a:r>
            <a:endParaRPr lang="es-ES" b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69875" lvl="1" indent="-182563">
              <a:spcAft>
                <a:spcPts val="1000"/>
              </a:spcAft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Supervisión de la Comisión Europea</a:t>
            </a:r>
            <a:endParaRPr lang="es-ES" b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269875" lvl="1" indent="-182563">
              <a:spcAft>
                <a:spcPts val="1000"/>
              </a:spcAft>
            </a:pP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Participación activa de la FEMP y los municipios</a:t>
            </a:r>
            <a:endParaRPr lang="es-ES" b="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E2E7432-6F35-4EF6-96D1-76E79CFF4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4</a:t>
            </a:fld>
            <a:endParaRPr lang="es-ES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D83C09BC-0B93-43D8-8008-E75A9088D239}"/>
              </a:ext>
            </a:extLst>
          </p:cNvPr>
          <p:cNvSpPr txBox="1">
            <a:spLocks/>
          </p:cNvSpPr>
          <p:nvPr/>
        </p:nvSpPr>
        <p:spPr>
          <a:xfrm>
            <a:off x="332656" y="1085683"/>
            <a:ext cx="6411415" cy="476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513160" rtl="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defRPr sz="4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57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174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92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9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213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tabLst>
                <a:tab pos="1252061" algn="l"/>
              </a:tabLst>
              <a:defRPr/>
            </a:pPr>
            <a:r>
              <a:rPr lang="es-ES" sz="1600" dirty="0"/>
              <a:t>Elaboración del marco normativo (Orden de Bases y Convocatoria) 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740A2318-0407-41E4-A7A5-DB672605A261}"/>
              </a:ext>
            </a:extLst>
          </p:cNvPr>
          <p:cNvSpPr txBox="1">
            <a:spLocks/>
          </p:cNvSpPr>
          <p:nvPr/>
        </p:nvSpPr>
        <p:spPr>
          <a:xfrm>
            <a:off x="3863752" y="3140502"/>
            <a:ext cx="7732510" cy="1944682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marL="269875" lvl="1" indent="-182563">
              <a:spcAft>
                <a:spcPts val="1000"/>
              </a:spcAft>
            </a:pP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La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Manifestación de Interés 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(febrero 2021) a los ayuntamientos para conocer la posible “cartera” de proyectos viables.</a:t>
            </a:r>
          </a:p>
          <a:p>
            <a:pPr marL="269875" lvl="1" indent="-182563">
              <a:spcAft>
                <a:spcPts val="1000"/>
              </a:spcAft>
            </a:pP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Reuniones a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alto nivel 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entre MITMA y FEMP</a:t>
            </a:r>
          </a:p>
          <a:p>
            <a:pPr marL="269875" lvl="1" indent="-182563">
              <a:spcAft>
                <a:spcPts val="1000"/>
              </a:spcAft>
            </a:pP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Diversas 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reuniones y contactos a nivel técnico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incluyendo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webinars</a:t>
            </a: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informativos, resolución de dudas </a:t>
            </a:r>
            <a:r>
              <a:rPr lang="es-ES" b="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etc</a:t>
            </a:r>
            <a:endParaRPr lang="es-ES" b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95C448C-500A-4541-82E5-30780B51841F}"/>
              </a:ext>
            </a:extLst>
          </p:cNvPr>
          <p:cNvSpPr txBox="1"/>
          <p:nvPr/>
        </p:nvSpPr>
        <p:spPr>
          <a:xfrm>
            <a:off x="3431704" y="116435"/>
            <a:ext cx="8447669" cy="4976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8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782" dirty="0"/>
              <a:t>EL“MARCO” DE LA ORDEN DENTRO DEL PLAN DE RECUPERACIÓN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CFCF747-1989-492E-B600-FF217A8E80CF}"/>
              </a:ext>
            </a:extLst>
          </p:cNvPr>
          <p:cNvSpPr/>
          <p:nvPr/>
        </p:nvSpPr>
        <p:spPr>
          <a:xfrm>
            <a:off x="3431702" y="5295826"/>
            <a:ext cx="8447669" cy="1158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El proceso participativo ha permitido tener en cuenta en la versión final de la orden muchas de las aportaciones de la FEMP y ajustar en lo posible su contenido para optimizar la futura gestión técnica de las ayudas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5" name="Marcador de posición de imagen 7" descr="Imagen que contiene camino, caminando, niña, montar a caballo&#10;&#10;Descripción generada automáticamente">
            <a:extLst>
              <a:ext uri="{FF2B5EF4-FFF2-40B4-BE49-F238E27FC236}">
                <a16:creationId xmlns:a16="http://schemas.microsoft.com/office/drawing/2014/main" id="{705EC020-CB79-4C0F-8D28-D79121D8A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 r="19321"/>
          <a:stretch>
            <a:fillRect/>
          </a:stretch>
        </p:blipFill>
        <p:spPr>
          <a:xfrm>
            <a:off x="192398" y="3153637"/>
            <a:ext cx="2954908" cy="321056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344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EE9EF28-8AB1-44EF-BFE4-945F56D0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5</a:t>
            </a:fld>
            <a:endParaRPr lang="es-ES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6C132D39-A1B7-4527-810E-06E7A6571FFE}"/>
              </a:ext>
            </a:extLst>
          </p:cNvPr>
          <p:cNvSpPr txBox="1">
            <a:spLocks/>
          </p:cNvSpPr>
          <p:nvPr/>
        </p:nvSpPr>
        <p:spPr>
          <a:xfrm>
            <a:off x="3431704" y="1192774"/>
            <a:ext cx="8358905" cy="3658593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marL="269875" lvl="1" indent="-182563">
              <a:spcAft>
                <a:spcPts val="1000"/>
              </a:spcAft>
            </a:pP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Acelerar la implantación de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zonas de bajas emisiones</a:t>
            </a:r>
          </a:p>
          <a:p>
            <a:pPr marL="269875" lvl="1" indent="-182563">
              <a:spcAft>
                <a:spcPts val="1000"/>
              </a:spcAft>
            </a:pP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Potenciar el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transporte público </a:t>
            </a: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colectivo y la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movilidad activa </a:t>
            </a: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en entornos urbanos y metropolitanos como alternativa al vehículo privado</a:t>
            </a:r>
          </a:p>
          <a:p>
            <a:pPr marL="269875" lvl="1" indent="-182563">
              <a:spcAft>
                <a:spcPts val="1000"/>
              </a:spcAft>
            </a:pP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Fomentar la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transformación del transporte público </a:t>
            </a: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hacia una actividad de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cero emisiones</a:t>
            </a:r>
          </a:p>
          <a:p>
            <a:pPr marL="269875" lvl="1" indent="-182563">
              <a:spcAft>
                <a:spcPts val="1000"/>
              </a:spcAft>
            </a:pP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Impulsar la </a:t>
            </a:r>
            <a:r>
              <a:rPr lang="es-ES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digitalización</a:t>
            </a:r>
            <a:r>
              <a:rPr lang="es-ES" sz="20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de la actividad de los servicios públicos de transporte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E487E8CF-9D5B-4EA3-93D4-95F563135A9A}"/>
              </a:ext>
            </a:extLst>
          </p:cNvPr>
          <p:cNvSpPr txBox="1">
            <a:spLocks/>
          </p:cNvSpPr>
          <p:nvPr/>
        </p:nvSpPr>
        <p:spPr>
          <a:xfrm>
            <a:off x="3578994" y="923874"/>
            <a:ext cx="2594992" cy="476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513160" rtl="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defRPr sz="4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57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174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92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9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213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tabLst>
                <a:tab pos="1252061" algn="l"/>
              </a:tabLst>
              <a:defRPr/>
            </a:pPr>
            <a:r>
              <a:rPr lang="es-ES" sz="1800" dirty="0"/>
              <a:t>Objetivos de las ayudas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67545B1-AEFE-4FB9-9BED-78FC7F1F8905}"/>
              </a:ext>
            </a:extLst>
          </p:cNvPr>
          <p:cNvSpPr txBox="1"/>
          <p:nvPr/>
        </p:nvSpPr>
        <p:spPr>
          <a:xfrm>
            <a:off x="3431704" y="116435"/>
            <a:ext cx="8447669" cy="4976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8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782" dirty="0"/>
              <a:t>OBJETIVOS DEL PLAN DE AYUDAS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389290E-1663-4979-AF80-0813D4ACEA67}"/>
              </a:ext>
            </a:extLst>
          </p:cNvPr>
          <p:cNvSpPr/>
          <p:nvPr/>
        </p:nvSpPr>
        <p:spPr>
          <a:xfrm>
            <a:off x="3431704" y="5161144"/>
            <a:ext cx="8364294" cy="11888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Los objetivos de las ayudas están marcados profundamente por las líneas de mejora de la calidad del aire y reducción del ruido establecida para el componente.  </a:t>
            </a:r>
            <a:endParaRPr lang="es-E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Imagen 10" descr="Imagen que contiene competencia de atletismo, tabla&#10;&#10;Descripción generada automáticamente">
            <a:extLst>
              <a:ext uri="{FF2B5EF4-FFF2-40B4-BE49-F238E27FC236}">
                <a16:creationId xmlns:a16="http://schemas.microsoft.com/office/drawing/2014/main" id="{F149E884-54B4-4DA7-BE8A-30499C60C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060848"/>
            <a:ext cx="2927647" cy="32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07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BB6B1BC-2363-45B6-A512-5B37B598F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6</a:t>
            </a:fld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17E04D-E1DC-4438-8BFC-B1F8A87ABF77}"/>
              </a:ext>
            </a:extLst>
          </p:cNvPr>
          <p:cNvSpPr txBox="1"/>
          <p:nvPr/>
        </p:nvSpPr>
        <p:spPr>
          <a:xfrm>
            <a:off x="3431704" y="116435"/>
            <a:ext cx="8447669" cy="4976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8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782" dirty="0"/>
              <a:t>PRESUPUESTO Y PRINCIPALES CARACTERÍSTICAS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B5E0A261-7D41-4451-927F-50198C1EE42D}"/>
              </a:ext>
            </a:extLst>
          </p:cNvPr>
          <p:cNvSpPr txBox="1">
            <a:spLocks/>
          </p:cNvSpPr>
          <p:nvPr/>
        </p:nvSpPr>
        <p:spPr>
          <a:xfrm>
            <a:off x="119336" y="1340769"/>
            <a:ext cx="11548934" cy="792088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lvl="1">
              <a:spcAft>
                <a:spcPts val="1000"/>
              </a:spcAft>
            </a:pP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1.500 M€ (1.000 M€ en convocatoria 2021 y 500 M€ en convocatoria 2022)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F79355EA-C1CA-45A1-9DA7-FCE2C7DC84FD}"/>
              </a:ext>
            </a:extLst>
          </p:cNvPr>
          <p:cNvSpPr txBox="1">
            <a:spLocks/>
          </p:cNvSpPr>
          <p:nvPr/>
        </p:nvSpPr>
        <p:spPr>
          <a:xfrm>
            <a:off x="260647" y="1013674"/>
            <a:ext cx="2739009" cy="476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513160" rtl="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defRPr sz="4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57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174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92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9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213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tabLst>
                <a:tab pos="1252061" algn="l"/>
              </a:tabLst>
              <a:defRPr/>
            </a:pPr>
            <a:r>
              <a:rPr lang="es-ES" sz="1600" dirty="0"/>
              <a:t>Presupuesto total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0CB71BC-920A-4CE1-A162-0DCD21E92B38}"/>
              </a:ext>
            </a:extLst>
          </p:cNvPr>
          <p:cNvSpPr txBox="1">
            <a:spLocks/>
          </p:cNvSpPr>
          <p:nvPr/>
        </p:nvSpPr>
        <p:spPr>
          <a:xfrm>
            <a:off x="153791" y="2656780"/>
            <a:ext cx="11548934" cy="3056412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lvl="1">
              <a:spcAft>
                <a:spcPts val="1000"/>
              </a:spcAft>
            </a:pP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Cuantía de las ayudas: 1.000 M€</a:t>
            </a:r>
          </a:p>
          <a:p>
            <a:pPr lvl="1">
              <a:spcAft>
                <a:spcPts val="1000"/>
              </a:spcAft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Publicación de la orden Ministerial: 23 de agosto de 2021</a:t>
            </a:r>
          </a:p>
          <a:p>
            <a:pPr lvl="1">
              <a:spcAft>
                <a:spcPts val="1000"/>
              </a:spcAft>
            </a:pPr>
            <a:r>
              <a:rPr lang="es-ES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Plazo de presentación de solicitu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des: 30 de septiembre de 2021 a las 14.00 horas.</a:t>
            </a:r>
          </a:p>
          <a:p>
            <a:pPr lvl="1">
              <a:spcAft>
                <a:spcPts val="1000"/>
              </a:spcAft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Pagos en 2022 y 2023</a:t>
            </a:r>
          </a:p>
          <a:p>
            <a:pPr lvl="1">
              <a:spcAft>
                <a:spcPts val="1000"/>
              </a:spcAft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Beneficiarios: municipios de más de 50.000 habitantes y de más de 20.000 en determinadas condiciones</a:t>
            </a:r>
          </a:p>
          <a:p>
            <a:pPr lvl="1">
              <a:spcAft>
                <a:spcPts val="1000"/>
              </a:spcAft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Selección por concurrencia competitiva. Valoración específica de la madurez de los proyectos (40% de la puntuación)</a:t>
            </a:r>
          </a:p>
          <a:p>
            <a:pPr lvl="1">
              <a:spcAft>
                <a:spcPts val="1000"/>
              </a:spcAft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Límite máximo de la subvención: 90% de los costes elegibles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C69EA2FA-3632-4EE7-AFB4-76B83FBCE074}"/>
              </a:ext>
            </a:extLst>
          </p:cNvPr>
          <p:cNvSpPr txBox="1">
            <a:spLocks/>
          </p:cNvSpPr>
          <p:nvPr/>
        </p:nvSpPr>
        <p:spPr>
          <a:xfrm>
            <a:off x="260647" y="2295731"/>
            <a:ext cx="2450977" cy="483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513160" rtl="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defRPr sz="4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57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174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92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9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213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tabLst>
                <a:tab pos="1252061" algn="l"/>
              </a:tabLst>
              <a:defRPr/>
            </a:pPr>
            <a:r>
              <a:rPr lang="es-ES" sz="1600" dirty="0"/>
              <a:t>Convocatoria 2021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15276C-426E-4544-B551-7D8E04F3CABA}"/>
              </a:ext>
            </a:extLst>
          </p:cNvPr>
          <p:cNvSpPr/>
          <p:nvPr/>
        </p:nvSpPr>
        <p:spPr>
          <a:xfrm>
            <a:off x="302728" y="5832427"/>
            <a:ext cx="11399997" cy="100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La madurez de las propuestas que presenten los ayuntamientos será esencial en la valoración, con objeto de minimizar los riesgos de tener que devolver fondos a Europa</a:t>
            </a:r>
          </a:p>
        </p:txBody>
      </p:sp>
    </p:spTree>
    <p:extLst>
      <p:ext uri="{BB962C8B-B14F-4D97-AF65-F5344CB8AC3E}">
        <p14:creationId xmlns:p14="http://schemas.microsoft.com/office/powerpoint/2010/main" val="1411863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9AA1AD1-367B-4F0F-904D-E0F4D8020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7</a:t>
            </a:fld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9B2B19B-49BF-47EC-9C02-718B93ACCB5F}"/>
              </a:ext>
            </a:extLst>
          </p:cNvPr>
          <p:cNvSpPr txBox="1"/>
          <p:nvPr/>
        </p:nvSpPr>
        <p:spPr>
          <a:xfrm>
            <a:off x="3431704" y="116435"/>
            <a:ext cx="8447669" cy="4976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8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782" dirty="0"/>
              <a:t>TIPOLOGÍA DE PROYECTOS 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3EE0BB33-9F9F-43E2-BF32-52E2974BF552}"/>
              </a:ext>
            </a:extLst>
          </p:cNvPr>
          <p:cNvSpPr txBox="1">
            <a:spLocks/>
          </p:cNvSpPr>
          <p:nvPr/>
        </p:nvSpPr>
        <p:spPr>
          <a:xfrm>
            <a:off x="263352" y="1412776"/>
            <a:ext cx="11548934" cy="3240360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lvl="1">
              <a:spcAft>
                <a:spcPts val="1000"/>
              </a:spcAft>
            </a:pP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A: implementación de zonas de bajas emisiones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</a:rPr>
              <a:t>Ej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:  inversiones en controles semafóricos,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</a:rPr>
              <a:t>sensorización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 o programas de reconocimiento de matrículas de residentes… </a:t>
            </a:r>
            <a:r>
              <a:rPr lang="es-ES" i="1" dirty="0">
                <a:solidFill>
                  <a:schemeClr val="tx2">
                    <a:lumMod val="75000"/>
                  </a:schemeClr>
                </a:solidFill>
              </a:rPr>
              <a:t>(no elegible para ayuntamientos de 20.000 a 50.000 habitantes)</a:t>
            </a:r>
          </a:p>
          <a:p>
            <a:pPr lvl="1">
              <a:spcAft>
                <a:spcPts val="1000"/>
              </a:spcAft>
            </a:pP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B: fomento del cambio modal hacia el transporte público e impulso a la movilidad saludable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. Ej.: peatonalización de las calles o la creación de infraestructura ciclista, priorización transporte colectivo, mejora de la eficiencia de la distribución urbana de mercancías…</a:t>
            </a:r>
          </a:p>
          <a:p>
            <a:pPr lvl="1">
              <a:spcAft>
                <a:spcPts val="1000"/>
              </a:spcAft>
            </a:pP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C: Transformación de flotas de transporte público (eléctricos o hidrógeno y puntos de recarga).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Se incluye como subvencionable la adquisición de vehículos de recogida de residuos y limpieza urbana</a:t>
            </a:r>
          </a:p>
          <a:p>
            <a:pPr lvl="1">
              <a:spcAft>
                <a:spcPts val="1000"/>
              </a:spcAft>
            </a:pP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D: Digitalización de servicios públicos de transporte 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3D7139F5-E706-44A9-B613-7C3DA2EB6025}"/>
              </a:ext>
            </a:extLst>
          </p:cNvPr>
          <p:cNvSpPr txBox="1">
            <a:spLocks/>
          </p:cNvSpPr>
          <p:nvPr/>
        </p:nvSpPr>
        <p:spPr>
          <a:xfrm>
            <a:off x="404663" y="1085681"/>
            <a:ext cx="2450977" cy="476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513160" rtl="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defRPr sz="4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57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174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92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9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213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tabLst>
                <a:tab pos="1252061" algn="l"/>
              </a:tabLst>
              <a:defRPr/>
            </a:pPr>
            <a:r>
              <a:rPr lang="es-ES" sz="1600" dirty="0"/>
              <a:t>Tipología de proyectos</a:t>
            </a:r>
          </a:p>
        </p:txBody>
      </p:sp>
      <p:pic>
        <p:nvPicPr>
          <p:cNvPr id="11" name="Imagen 10" descr="Imagen que contiene Icono&#10;&#10;Descripción generada automáticamente">
            <a:extLst>
              <a:ext uri="{FF2B5EF4-FFF2-40B4-BE49-F238E27FC236}">
                <a16:creationId xmlns:a16="http://schemas.microsoft.com/office/drawing/2014/main" id="{9FBF8A32-2015-4920-BEC6-8A8144B39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39" y="5238844"/>
            <a:ext cx="5811061" cy="10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8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E136D10-49F6-4DD2-9890-BFD26AED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8</a:t>
            </a:fld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8D85677-20B9-4590-AD60-3FCC3F76B7B1}"/>
              </a:ext>
            </a:extLst>
          </p:cNvPr>
          <p:cNvSpPr txBox="1"/>
          <p:nvPr/>
        </p:nvSpPr>
        <p:spPr>
          <a:xfrm>
            <a:off x="3431704" y="116435"/>
            <a:ext cx="8447669" cy="4976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8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782" dirty="0"/>
              <a:t>CARACTERÍSTICAS DE LA PARTICIPACIÓN DE LOS BENEFICIARIOS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EA83CA2F-B0FD-49D6-BE2E-0119CE736531}"/>
              </a:ext>
            </a:extLst>
          </p:cNvPr>
          <p:cNvSpPr txBox="1">
            <a:spLocks/>
          </p:cNvSpPr>
          <p:nvPr/>
        </p:nvSpPr>
        <p:spPr>
          <a:xfrm>
            <a:off x="4224547" y="1286360"/>
            <a:ext cx="2808312" cy="497663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marL="257175" lvl="1" indent="0">
              <a:spcAft>
                <a:spcPts val="1000"/>
              </a:spcAft>
              <a:buNone/>
            </a:pP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Dos solicitudes máximo 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D86517EF-F920-4B99-81A9-379C74CBF7EC}"/>
              </a:ext>
            </a:extLst>
          </p:cNvPr>
          <p:cNvSpPr txBox="1">
            <a:spLocks/>
          </p:cNvSpPr>
          <p:nvPr/>
        </p:nvSpPr>
        <p:spPr>
          <a:xfrm>
            <a:off x="294694" y="1311946"/>
            <a:ext cx="3599576" cy="476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513160" rtl="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defRPr sz="4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57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174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92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9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213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tabLst>
                <a:tab pos="1252061" algn="l"/>
              </a:tabLst>
              <a:defRPr/>
            </a:pPr>
            <a:r>
              <a:rPr lang="es-ES" sz="1600" dirty="0"/>
              <a:t>Ayuntamientos de más de 50.000 habitantes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9020D9E-31F6-4AE2-8FF9-2E4C51BAA364}"/>
              </a:ext>
            </a:extLst>
          </p:cNvPr>
          <p:cNvSpPr txBox="1">
            <a:spLocks/>
          </p:cNvSpPr>
          <p:nvPr/>
        </p:nvSpPr>
        <p:spPr>
          <a:xfrm>
            <a:off x="315856" y="2872607"/>
            <a:ext cx="3599576" cy="476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513160" rtl="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defRPr sz="4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57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174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92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9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213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tabLst>
                <a:tab pos="1252061" algn="l"/>
              </a:tabLst>
              <a:defRPr/>
            </a:pPr>
            <a:r>
              <a:rPr lang="es-ES" sz="1600" dirty="0"/>
              <a:t>Ayuntamientos de 20.000 a 50.000 habitantes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DD316CA2-D720-4BAE-9E7E-A1098B51CBFB}"/>
              </a:ext>
            </a:extLst>
          </p:cNvPr>
          <p:cNvSpPr txBox="1">
            <a:spLocks/>
          </p:cNvSpPr>
          <p:nvPr/>
        </p:nvSpPr>
        <p:spPr>
          <a:xfrm>
            <a:off x="7422663" y="1099019"/>
            <a:ext cx="4343212" cy="497663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marL="0" lvl="1" indent="0">
              <a:spcAft>
                <a:spcPts val="0"/>
              </a:spcAft>
              <a:buNone/>
            </a:pPr>
            <a:r>
              <a:rPr lang="es-ES" sz="1600" dirty="0">
                <a:solidFill>
                  <a:schemeClr val="tx2">
                    <a:lumMod val="75000"/>
                  </a:schemeClr>
                </a:solidFill>
              </a:rPr>
              <a:t>Solicitud A: importe máximo= 45 € x </a:t>
            </a:r>
            <a:r>
              <a:rPr lang="es-ES" sz="1600" dirty="0" err="1">
                <a:solidFill>
                  <a:schemeClr val="tx2">
                    <a:lumMod val="75000"/>
                  </a:schemeClr>
                </a:solidFill>
              </a:rPr>
              <a:t>nº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</a:rPr>
              <a:t> habitantes 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2315A093-DA25-4BA7-B1AA-501ACC0C831E}"/>
              </a:ext>
            </a:extLst>
          </p:cNvPr>
          <p:cNvSpPr txBox="1">
            <a:spLocks/>
          </p:cNvSpPr>
          <p:nvPr/>
        </p:nvSpPr>
        <p:spPr>
          <a:xfrm>
            <a:off x="7422663" y="1776021"/>
            <a:ext cx="4343212" cy="497663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marL="0" lvl="1" indent="0">
              <a:spcAft>
                <a:spcPts val="0"/>
              </a:spcAft>
              <a:buNone/>
            </a:pPr>
            <a:r>
              <a:rPr lang="es-ES" sz="1600" dirty="0">
                <a:solidFill>
                  <a:schemeClr val="tx2">
                    <a:lumMod val="75000"/>
                  </a:schemeClr>
                </a:solidFill>
              </a:rPr>
              <a:t>Solicitud B: importe máximo= 30 € x </a:t>
            </a:r>
            <a:r>
              <a:rPr lang="es-ES" sz="1600" dirty="0" err="1">
                <a:solidFill>
                  <a:schemeClr val="tx2">
                    <a:lumMod val="75000"/>
                  </a:schemeClr>
                </a:solidFill>
              </a:rPr>
              <a:t>nº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</a:rPr>
              <a:t> habitantes 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5465877-B6C6-4AEB-A623-4ACD7B834179}"/>
              </a:ext>
            </a:extLst>
          </p:cNvPr>
          <p:cNvSpPr txBox="1">
            <a:spLocks/>
          </p:cNvSpPr>
          <p:nvPr/>
        </p:nvSpPr>
        <p:spPr>
          <a:xfrm>
            <a:off x="4246995" y="2841971"/>
            <a:ext cx="2808312" cy="497663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marL="257175" lvl="1" indent="0">
              <a:spcAft>
                <a:spcPts val="1000"/>
              </a:spcAft>
              <a:buNone/>
            </a:pP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Una solicitud máximo 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FA45163B-2244-454B-8D36-C64A17DE884E}"/>
              </a:ext>
            </a:extLst>
          </p:cNvPr>
          <p:cNvSpPr txBox="1">
            <a:spLocks/>
          </p:cNvSpPr>
          <p:nvPr/>
        </p:nvSpPr>
        <p:spPr>
          <a:xfrm>
            <a:off x="7445111" y="2823333"/>
            <a:ext cx="4343212" cy="497663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marL="0" lvl="1" indent="0">
              <a:spcAft>
                <a:spcPts val="0"/>
              </a:spcAft>
              <a:buNone/>
            </a:pPr>
            <a:r>
              <a:rPr lang="es-ES" sz="1600" dirty="0">
                <a:solidFill>
                  <a:schemeClr val="tx2">
                    <a:lumMod val="75000"/>
                  </a:schemeClr>
                </a:solidFill>
              </a:rPr>
              <a:t>Solicitud A: importe máximo= 45 € x </a:t>
            </a:r>
            <a:r>
              <a:rPr lang="es-ES" sz="1600" dirty="0" err="1">
                <a:solidFill>
                  <a:schemeClr val="tx2">
                    <a:lumMod val="75000"/>
                  </a:schemeClr>
                </a:solidFill>
              </a:rPr>
              <a:t>nº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</a:rPr>
              <a:t> habitantes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B6CC21B-51AD-485E-92C8-E28DC31BB125}"/>
              </a:ext>
            </a:extLst>
          </p:cNvPr>
          <p:cNvSpPr/>
          <p:nvPr/>
        </p:nvSpPr>
        <p:spPr>
          <a:xfrm>
            <a:off x="388326" y="6312558"/>
            <a:ext cx="11399997" cy="476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Cada solicitud puede incluir una o varias actuaciones. Importe mínimo por actuación: 200.000 €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BD3A492-2C92-43DD-B4A5-58D647AAB1F2}"/>
              </a:ext>
            </a:extLst>
          </p:cNvPr>
          <p:cNvSpPr txBox="1">
            <a:spLocks/>
          </p:cNvSpPr>
          <p:nvPr/>
        </p:nvSpPr>
        <p:spPr>
          <a:xfrm>
            <a:off x="428488" y="4743492"/>
            <a:ext cx="3599576" cy="476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513160" rtl="0" eaLnBrk="0" fontAlgn="base" hangingPunct="0">
              <a:lnSpc>
                <a:spcPct val="90000"/>
              </a:lnSpc>
              <a:spcBef>
                <a:spcPts val="563"/>
              </a:spcBef>
              <a:spcAft>
                <a:spcPct val="0"/>
              </a:spcAft>
              <a:buFont typeface="Arial" panose="020B0604020202020204" pitchFamily="34" charset="0"/>
              <a:defRPr sz="4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57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174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922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6097" indent="-127397" algn="l" defTabSz="513160" rtl="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213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tabLst>
                <a:tab pos="1252061" algn="l"/>
              </a:tabLst>
              <a:defRPr/>
            </a:pPr>
            <a:r>
              <a:rPr lang="es-ES" sz="1600" dirty="0"/>
              <a:t>Agrupaciones de municipios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AB5A6CB4-3ABF-457D-AF5B-B8F2FD8EA7BB}"/>
              </a:ext>
            </a:extLst>
          </p:cNvPr>
          <p:cNvSpPr txBox="1">
            <a:spLocks/>
          </p:cNvSpPr>
          <p:nvPr/>
        </p:nvSpPr>
        <p:spPr>
          <a:xfrm>
            <a:off x="4364428" y="4129901"/>
            <a:ext cx="7423895" cy="1988436"/>
          </a:xfrm>
          <a:prstGeom prst="rect">
            <a:avLst/>
          </a:prstGeom>
          <a:noFill/>
          <a:ln w="2540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 defTabSz="684213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525"/>
              </a:spcAft>
              <a:buClr>
                <a:srgbClr val="69AF6A"/>
              </a:buClr>
              <a:buSzPct val="120000"/>
              <a:buFont typeface="Arial" panose="020B0604020202020204" pitchFamily="34" charset="0"/>
              <a:tabLst>
                <a:tab pos="1252061" algn="l"/>
              </a:tabLst>
              <a:defRPr sz="1600" b="1"/>
            </a:lvl1pPr>
            <a:lvl2pPr marL="38457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</a:lvl2pPr>
            <a:lvl3pPr marL="64174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/>
            </a:lvl3pPr>
            <a:lvl4pPr marL="898922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4pPr>
            <a:lvl5pPr marL="1156097" indent="-127397" defTabSz="513160" eaLnBrk="0" fontAlgn="base" hangingPunct="0">
              <a:lnSpc>
                <a:spcPct val="90000"/>
              </a:lnSpc>
              <a:spcBef>
                <a:spcPts val="281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75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/>
            </a:lvl9pPr>
          </a:lstStyle>
          <a:p>
            <a:pPr marL="182563" lvl="1" indent="-95250">
              <a:spcAft>
                <a:spcPts val="1000"/>
              </a:spcAft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Objetivo: facilitar sinergias en proyectos tecnológicos o intereses compartidos por ser municipios adyacentes</a:t>
            </a:r>
          </a:p>
          <a:p>
            <a:pPr marL="182563" lvl="1" indent="-95250">
              <a:spcAft>
                <a:spcPts val="1000"/>
              </a:spcAft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Cada municipio puede participar como máximo en una agrupación (además de sus solicitudes individuales)</a:t>
            </a:r>
          </a:p>
          <a:p>
            <a:pPr marL="182563" lvl="1" indent="-95250">
              <a:spcAft>
                <a:spcPts val="1000"/>
              </a:spcAft>
            </a:pP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Límite de ayuda: </a:t>
            </a:r>
            <a:r>
              <a:rPr lang="es-ES" sz="1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20 €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</a:rPr>
              <a:t>x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</a:rPr>
              <a:t>nº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</a:rPr>
              <a:t> habitantes </a:t>
            </a:r>
            <a:endParaRPr lang="es-ES" sz="1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lvl="1" indent="-95250">
              <a:spcAft>
                <a:spcPts val="1000"/>
              </a:spcAft>
            </a:pP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100M€ para esta línea</a:t>
            </a:r>
            <a:endParaRPr lang="es-E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05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FE3AD83-0764-4810-8277-645FD304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0EDE4-A559-4240-B0A0-4984E98174C6}" type="slidenum">
              <a:rPr lang="es-ES" smtClean="0"/>
              <a:t>9</a:t>
            </a:fld>
            <a:endParaRPr lang="es-ES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8A4CD1F-B5AA-451B-B26F-EEA81A0461AD}"/>
              </a:ext>
            </a:extLst>
          </p:cNvPr>
          <p:cNvSpPr/>
          <p:nvPr/>
        </p:nvSpPr>
        <p:spPr>
          <a:xfrm>
            <a:off x="983432" y="1349474"/>
            <a:ext cx="2512915" cy="18289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anchor="ctr" anchorCtr="0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1. Se otorgan las subvenciones presentadas por ayuntamientos agrupados  hasta 100 millones</a:t>
            </a:r>
            <a:endParaRPr lang="es-ES" sz="1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1D2D50F-C4D1-4653-B3D6-E2C9343614A5}"/>
              </a:ext>
            </a:extLst>
          </p:cNvPr>
          <p:cNvSpPr/>
          <p:nvPr/>
        </p:nvSpPr>
        <p:spPr>
          <a:xfrm>
            <a:off x="4639164" y="1349474"/>
            <a:ext cx="2512915" cy="1837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anchor="ctr" anchorCtr="0"/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</a:rPr>
              <a:t>2. Se otorgan las subvenciones a “solicitudes 1” por orden de valoración</a:t>
            </a:r>
            <a:endParaRPr lang="es-ES" sz="1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FF38E0F-A0CB-4FDC-845C-F6C22F188A2E}"/>
              </a:ext>
            </a:extLst>
          </p:cNvPr>
          <p:cNvSpPr/>
          <p:nvPr/>
        </p:nvSpPr>
        <p:spPr>
          <a:xfrm>
            <a:off x="8256240" y="1340768"/>
            <a:ext cx="2512915" cy="19729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anchor="ctr" anchorCtr="0"/>
          <a:lstStyle/>
          <a:p>
            <a:pPr algn="ctr"/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3. Si tras ambos pasos hay presupuesto, se empieza a otorgar subvenciones a “Solicitudes 2” por orden de valoración</a:t>
            </a:r>
            <a:endParaRPr lang="es-ES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6A68AB82-9ADB-402B-99C1-FB47CB239F1A}"/>
              </a:ext>
            </a:extLst>
          </p:cNvPr>
          <p:cNvSpPr/>
          <p:nvPr/>
        </p:nvSpPr>
        <p:spPr>
          <a:xfrm>
            <a:off x="3924649" y="2099181"/>
            <a:ext cx="267331" cy="3207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37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C4083296-C949-4DA5-AFE7-BF8458838974}"/>
              </a:ext>
            </a:extLst>
          </p:cNvPr>
          <p:cNvSpPr/>
          <p:nvPr/>
        </p:nvSpPr>
        <p:spPr>
          <a:xfrm>
            <a:off x="7558947" y="2107887"/>
            <a:ext cx="267331" cy="3207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37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8911853-1A6B-4907-94D3-81FD9B630F9D}"/>
              </a:ext>
            </a:extLst>
          </p:cNvPr>
          <p:cNvSpPr txBox="1"/>
          <p:nvPr/>
        </p:nvSpPr>
        <p:spPr>
          <a:xfrm>
            <a:off x="3431704" y="116435"/>
            <a:ext cx="8447669" cy="4976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8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782" dirty="0"/>
              <a:t>OTORGAMIENTO</a:t>
            </a:r>
          </a:p>
        </p:txBody>
      </p:sp>
      <p:pic>
        <p:nvPicPr>
          <p:cNvPr id="12" name="Imagen 11" descr="Una caricatura de un autobús&#10;&#10;Descripción generada automáticamente con confianza baja">
            <a:extLst>
              <a:ext uri="{FF2B5EF4-FFF2-40B4-BE49-F238E27FC236}">
                <a16:creationId xmlns:a16="http://schemas.microsoft.com/office/drawing/2014/main" id="{FDFEAF7A-94EE-4DF7-8722-531B1C71C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018" y="4411754"/>
            <a:ext cx="3716520" cy="177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355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89FD798E0952041B9A72B57EE5A42D4" ma:contentTypeVersion="13" ma:contentTypeDescription="Crear nuevo documento." ma:contentTypeScope="" ma:versionID="f13bd9272898ac492d74f25b2cad773c">
  <xsd:schema xmlns:xsd="http://www.w3.org/2001/XMLSchema" xmlns:xs="http://www.w3.org/2001/XMLSchema" xmlns:p="http://schemas.microsoft.com/office/2006/metadata/properties" xmlns:ns2="6594762f-19b3-4d0b-ad4b-cc80d3d4535f" xmlns:ns3="5422cc89-c5e3-4d13-98f4-08c20417563a" targetNamespace="http://schemas.microsoft.com/office/2006/metadata/properties" ma:root="true" ma:fieldsID="e7f551c19f8f418034cadb4e9cd142a4" ns2:_="" ns3:_="">
    <xsd:import namespace="6594762f-19b3-4d0b-ad4b-cc80d3d4535f"/>
    <xsd:import namespace="5422cc89-c5e3-4d13-98f4-08c2041756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4762f-19b3-4d0b-ad4b-cc80d3d453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22cc89-c5e3-4d13-98f4-08c20417563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01C6B1-ABFB-4079-8CB5-324ED4E99D43}">
  <ds:schemaRefs>
    <ds:schemaRef ds:uri="http://purl.org/dc/elements/1.1/"/>
    <ds:schemaRef ds:uri="http://schemas.microsoft.com/office/2006/metadata/properties"/>
    <ds:schemaRef ds:uri="6594762f-19b3-4d0b-ad4b-cc80d3d4535f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5422cc89-c5e3-4d13-98f4-08c20417563a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2C85F6C-7254-4F7E-A2CA-BFDC2347D4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93C647-684B-4687-8216-88A8624A94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94762f-19b3-4d0b-ad4b-cc80d3d4535f"/>
    <ds:schemaRef ds:uri="5422cc89-c5e3-4d13-98f4-08c2041756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25890</TotalTime>
  <Words>1297</Words>
  <Application>Microsoft Office PowerPoint</Application>
  <PresentationFormat>Panorámica</PresentationFormat>
  <Paragraphs>127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Helvetica33-ExtendedThin</vt:lpstr>
      <vt:lpstr>Open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 Monte Pérez Ángel Luis</dc:creator>
  <cp:lastModifiedBy>Rivera Sen Paloma</cp:lastModifiedBy>
  <cp:revision>1263</cp:revision>
  <cp:lastPrinted>2021-03-30T07:34:38Z</cp:lastPrinted>
  <dcterms:created xsi:type="dcterms:W3CDTF">2014-09-16T09:02:03Z</dcterms:created>
  <dcterms:modified xsi:type="dcterms:W3CDTF">2021-09-03T11:24:46Z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0x010100F89FD798E0952041B9A72B57EE5A42D4</vt:lpwstr>
  </property>
</Properties>
</file>